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g" ContentType="image/pn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6"/>
  </p:notesMasterIdLst>
  <p:handoutMasterIdLst>
    <p:handoutMasterId r:id="rId27"/>
  </p:handoutMasterIdLst>
  <p:sldIdLst>
    <p:sldId id="551" r:id="rId3"/>
    <p:sldId id="553" r:id="rId4"/>
    <p:sldId id="564" r:id="rId5"/>
    <p:sldId id="556" r:id="rId6"/>
    <p:sldId id="559" r:id="rId7"/>
    <p:sldId id="558" r:id="rId8"/>
    <p:sldId id="555" r:id="rId9"/>
    <p:sldId id="562" r:id="rId10"/>
    <p:sldId id="563" r:id="rId11"/>
    <p:sldId id="560" r:id="rId12"/>
    <p:sldId id="566" r:id="rId13"/>
    <p:sldId id="565" r:id="rId14"/>
    <p:sldId id="540" r:id="rId15"/>
    <p:sldId id="544" r:id="rId16"/>
    <p:sldId id="567" r:id="rId17"/>
    <p:sldId id="568" r:id="rId18"/>
    <p:sldId id="545" r:id="rId19"/>
    <p:sldId id="542" r:id="rId20"/>
    <p:sldId id="543" r:id="rId21"/>
    <p:sldId id="549" r:id="rId22"/>
    <p:sldId id="550" r:id="rId23"/>
    <p:sldId id="570" r:id="rId24"/>
    <p:sldId id="569"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 Hong Luong" initials="THL" lastIdx="3" clrIdx="0">
    <p:extLst>
      <p:ext uri="{19B8F6BF-5375-455C-9EA6-DF929625EA0E}">
        <p15:presenceInfo xmlns:p15="http://schemas.microsoft.com/office/powerpoint/2012/main" userId="dd2a59b174e55a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AA3DB"/>
    <a:srgbClr val="003258"/>
    <a:srgbClr val="DEE7F2"/>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1310" autoAdjust="0"/>
  </p:normalViewPr>
  <p:slideViewPr>
    <p:cSldViewPr snapToGrid="0">
      <p:cViewPr varScale="1">
        <p:scale>
          <a:sx n="83" d="100"/>
          <a:sy n="83" d="100"/>
        </p:scale>
        <p:origin x="1620" y="84"/>
      </p:cViewPr>
      <p:guideLst>
        <p:guide orient="horz" pos="2160"/>
        <p:guide pos="2880"/>
      </p:guideLst>
    </p:cSldViewPr>
  </p:slideViewPr>
  <p:outlineViewPr>
    <p:cViewPr>
      <p:scale>
        <a:sx n="33" d="100"/>
        <a:sy n="33" d="100"/>
      </p:scale>
      <p:origin x="48" y="1570"/>
    </p:cViewPr>
  </p:outlineViewPr>
  <p:notesTextViewPr>
    <p:cViewPr>
      <p:scale>
        <a:sx n="3" d="2"/>
        <a:sy n="3" d="2"/>
      </p:scale>
      <p:origin x="0" y="0"/>
    </p:cViewPr>
  </p:notesTextViewPr>
  <p:notesViewPr>
    <p:cSldViewPr snapToGrid="0" showGuides="1">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94D02A5-4E88-424B-B07A-A24DD33A0B8D}" type="datetimeFigureOut">
              <a:rPr lang="en-US" smtClean="0"/>
              <a:t>9/28/2023</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5813F5E-C35B-44AD-AC50-33F2B4FCB4DF}" type="slidenum">
              <a:rPr lang="en-US" smtClean="0"/>
              <a:t>‹#›</a:t>
            </a:fld>
            <a:endParaRPr lang="en-US"/>
          </a:p>
        </p:txBody>
      </p:sp>
    </p:spTree>
    <p:extLst>
      <p:ext uri="{BB962C8B-B14F-4D97-AF65-F5344CB8AC3E}">
        <p14:creationId xmlns:p14="http://schemas.microsoft.com/office/powerpoint/2010/main" val="102876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DC0CF53-0CCD-4785-84F0-8F0A8B1C6295}" type="datetimeFigureOut">
              <a:rPr lang="en-US" smtClean="0"/>
              <a:t>9/28/2023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77F8424-7A8F-42A1-B32C-F5C276851E50}" type="slidenum">
              <a:rPr lang="en-US" smtClean="0"/>
              <a:t>‹#›</a:t>
            </a:fld>
            <a:endParaRPr lang="en-US"/>
          </a:p>
        </p:txBody>
      </p:sp>
    </p:spTree>
    <p:extLst>
      <p:ext uri="{BB962C8B-B14F-4D97-AF65-F5344CB8AC3E}">
        <p14:creationId xmlns:p14="http://schemas.microsoft.com/office/powerpoint/2010/main" val="251589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4F4B25C-CB5A-4F0C-B4F6-421FAD301E63}" type="slidenum">
              <a:rPr lang="en-US" altLang="en-US" smtClean="0"/>
              <a:pPr/>
              <a:t>1</a:t>
            </a:fld>
            <a:endParaRPr lang="en-US" altLang="en-US" smtClean="0"/>
          </a:p>
        </p:txBody>
      </p:sp>
      <p:sp>
        <p:nvSpPr>
          <p:cNvPr id="53253"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Tài liệu tuyên truyền - BHXH Q9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F8424-7A8F-42A1-B32C-F5C276851E50}" type="slidenum">
              <a:rPr lang="en-US" smtClean="0"/>
              <a:t>2</a:t>
            </a:fld>
            <a:endParaRPr lang="en-US"/>
          </a:p>
        </p:txBody>
      </p:sp>
    </p:spTree>
    <p:extLst>
      <p:ext uri="{BB962C8B-B14F-4D97-AF65-F5344CB8AC3E}">
        <p14:creationId xmlns:p14="http://schemas.microsoft.com/office/powerpoint/2010/main" val="303315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F8424-7A8F-42A1-B32C-F5C276851E50}" type="slidenum">
              <a:rPr lang="en-US" smtClean="0"/>
              <a:t>13</a:t>
            </a:fld>
            <a:endParaRPr lang="en-US"/>
          </a:p>
        </p:txBody>
      </p:sp>
    </p:spTree>
    <p:extLst>
      <p:ext uri="{BB962C8B-B14F-4D97-AF65-F5344CB8AC3E}">
        <p14:creationId xmlns:p14="http://schemas.microsoft.com/office/powerpoint/2010/main" val="303315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EC0D92A-606E-47A4-AF38-B26946AA2C31}"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A25A7-B22C-4755-9B8B-0E898C6107A8}" type="slidenum">
              <a:rPr lang="en-US" smtClean="0"/>
              <a:t>‹#›</a:t>
            </a:fld>
            <a:endParaRPr lang="en-US"/>
          </a:p>
        </p:txBody>
      </p:sp>
    </p:spTree>
    <p:extLst>
      <p:ext uri="{BB962C8B-B14F-4D97-AF65-F5344CB8AC3E}">
        <p14:creationId xmlns:p14="http://schemas.microsoft.com/office/powerpoint/2010/main" val="248915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0E4E-F9F4-43D6-9455-5C9DCA0B6D1A}"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A25A7-B22C-4755-9B8B-0E898C6107A8}" type="slidenum">
              <a:rPr lang="en-US" smtClean="0"/>
              <a:t>‹#›</a:t>
            </a:fld>
            <a:endParaRPr lang="en-US"/>
          </a:p>
        </p:txBody>
      </p:sp>
    </p:spTree>
    <p:extLst>
      <p:ext uri="{BB962C8B-B14F-4D97-AF65-F5344CB8AC3E}">
        <p14:creationId xmlns:p14="http://schemas.microsoft.com/office/powerpoint/2010/main" val="410028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FD97DE-99BC-4175-89E7-3314E3786E85}"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A25A7-B22C-4755-9B8B-0E898C6107A8}" type="slidenum">
              <a:rPr lang="en-US" smtClean="0"/>
              <a:t>‹#›</a:t>
            </a:fld>
            <a:endParaRPr lang="en-US"/>
          </a:p>
        </p:txBody>
      </p:sp>
    </p:spTree>
    <p:extLst>
      <p:ext uri="{BB962C8B-B14F-4D97-AF65-F5344CB8AC3E}">
        <p14:creationId xmlns:p14="http://schemas.microsoft.com/office/powerpoint/2010/main" val="216173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59281C-2170-4715-9E80-25C50A917503}"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F71FF-0B7F-4111-9667-8BB32963ED45}" type="slidenum">
              <a:rPr lang="en-US" smtClean="0"/>
              <a:t>‹#›</a:t>
            </a:fld>
            <a:endParaRPr lang="en-US"/>
          </a:p>
        </p:txBody>
      </p:sp>
    </p:spTree>
    <p:extLst>
      <p:ext uri="{BB962C8B-B14F-4D97-AF65-F5344CB8AC3E}">
        <p14:creationId xmlns:p14="http://schemas.microsoft.com/office/powerpoint/2010/main" val="3085566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4542" y="83909"/>
            <a:ext cx="8425543" cy="365126"/>
          </a:xfrm>
          <a:prstGeom prst="rect">
            <a:avLst/>
          </a:prstGeom>
        </p:spPr>
        <p:txBody>
          <a:bodyPr/>
          <a:lstStyle>
            <a:lvl1pPr algn="ctr">
              <a:defRPr sz="3200"/>
            </a:lvl1pPr>
          </a:lstStyle>
          <a:p>
            <a:r>
              <a:rPr lang="en-US"/>
              <a:t>Click to edit Master title style</a:t>
            </a:r>
            <a:endParaRPr lang="en-US" dirty="0"/>
          </a:p>
        </p:txBody>
      </p:sp>
      <p:sp>
        <p:nvSpPr>
          <p:cNvPr id="3" name="Content Placeholder 2"/>
          <p:cNvSpPr>
            <a:spLocks noGrp="1"/>
          </p:cNvSpPr>
          <p:nvPr>
            <p:ph idx="1"/>
          </p:nvPr>
        </p:nvSpPr>
        <p:spPr>
          <a:xfrm>
            <a:off x="89807" y="596900"/>
            <a:ext cx="8899072" cy="5869214"/>
          </a:xfrm>
        </p:spPr>
        <p:txBody>
          <a:bodyPr/>
          <a:lstStyle>
            <a:lvl1pPr>
              <a:spcBef>
                <a:spcPts val="600"/>
              </a:spcBef>
              <a:spcAft>
                <a:spcPts val="600"/>
              </a:spcAft>
              <a:defRPr>
                <a:solidFill>
                  <a:srgbClr val="003258"/>
                </a:solidFill>
                <a:latin typeface="Tahoma" panose="020B0604030504040204" pitchFamily="34" charset="0"/>
                <a:ea typeface="Tahoma" panose="020B0604030504040204" pitchFamily="34" charset="0"/>
                <a:cs typeface="Tahoma" panose="020B0604030504040204" pitchFamily="34" charset="0"/>
              </a:defRPr>
            </a:lvl1pPr>
            <a:lvl2pPr>
              <a:spcBef>
                <a:spcPts val="600"/>
              </a:spcBef>
              <a:spcAft>
                <a:spcPts val="600"/>
              </a:spcAft>
              <a:defRPr>
                <a:solidFill>
                  <a:srgbClr val="003258"/>
                </a:solidFill>
                <a:latin typeface="Tahoma" panose="020B0604030504040204" pitchFamily="34" charset="0"/>
                <a:ea typeface="Tahoma" panose="020B0604030504040204" pitchFamily="34" charset="0"/>
                <a:cs typeface="Tahoma" panose="020B0604030504040204" pitchFamily="34" charset="0"/>
              </a:defRPr>
            </a:lvl2pPr>
            <a:lvl3pPr>
              <a:spcBef>
                <a:spcPts val="600"/>
              </a:spcBef>
              <a:spcAft>
                <a:spcPts val="600"/>
              </a:spcAft>
              <a:defRPr>
                <a:solidFill>
                  <a:srgbClr val="003258"/>
                </a:solidFill>
                <a:latin typeface="Tahoma" panose="020B0604030504040204" pitchFamily="34" charset="0"/>
                <a:ea typeface="Tahoma" panose="020B0604030504040204" pitchFamily="34" charset="0"/>
                <a:cs typeface="Tahoma" panose="020B0604030504040204" pitchFamily="34" charset="0"/>
              </a:defRPr>
            </a:lvl3pPr>
            <a:lvl4pPr>
              <a:spcBef>
                <a:spcPts val="600"/>
              </a:spcBef>
              <a:spcAft>
                <a:spcPts val="600"/>
              </a:spcAft>
              <a:defRPr>
                <a:solidFill>
                  <a:srgbClr val="003258"/>
                </a:solidFill>
                <a:latin typeface="Tahoma" panose="020B0604030504040204" pitchFamily="34" charset="0"/>
                <a:ea typeface="Tahoma" panose="020B0604030504040204" pitchFamily="34" charset="0"/>
                <a:cs typeface="Tahoma" panose="020B0604030504040204" pitchFamily="34" charset="0"/>
              </a:defRPr>
            </a:lvl4pPr>
            <a:lvl5pPr>
              <a:spcBef>
                <a:spcPts val="600"/>
              </a:spcBef>
              <a:spcAft>
                <a:spcPts val="600"/>
              </a:spcAft>
              <a:defRPr>
                <a:solidFill>
                  <a:srgbClr val="003258"/>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929019-A2D4-462C-921C-9FE69DF6E84B}"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F71FF-0B7F-4111-9667-8BB32963ED45}" type="slidenum">
              <a:rPr lang="en-US" smtClean="0"/>
              <a:t>‹#›</a:t>
            </a:fld>
            <a:endParaRPr lang="en-US"/>
          </a:p>
        </p:txBody>
      </p:sp>
    </p:spTree>
    <p:extLst>
      <p:ext uri="{BB962C8B-B14F-4D97-AF65-F5344CB8AC3E}">
        <p14:creationId xmlns:p14="http://schemas.microsoft.com/office/powerpoint/2010/main" val="2834000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79DB32-1F32-4459-9C55-0B7EEADA08C5}"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F71FF-0B7F-4111-9667-8BB32963ED45}" type="slidenum">
              <a:rPr lang="en-US" smtClean="0"/>
              <a:t>‹#›</a:t>
            </a:fld>
            <a:endParaRPr lang="en-US"/>
          </a:p>
        </p:txBody>
      </p:sp>
    </p:spTree>
    <p:extLst>
      <p:ext uri="{BB962C8B-B14F-4D97-AF65-F5344CB8AC3E}">
        <p14:creationId xmlns:p14="http://schemas.microsoft.com/office/powerpoint/2010/main" val="346071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807" y="365127"/>
            <a:ext cx="8425543" cy="365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C298234-476B-48C4-8A84-D5AE1AD4B1A8}" type="datetime1">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F71FF-0B7F-4111-9667-8BB32963ED45}" type="slidenum">
              <a:rPr lang="en-US" smtClean="0"/>
              <a:t>‹#›</a:t>
            </a:fld>
            <a:endParaRPr lang="en-US"/>
          </a:p>
        </p:txBody>
      </p:sp>
    </p:spTree>
    <p:extLst>
      <p:ext uri="{BB962C8B-B14F-4D97-AF65-F5344CB8AC3E}">
        <p14:creationId xmlns:p14="http://schemas.microsoft.com/office/powerpoint/2010/main" val="3145836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5CEAB0A-B150-449F-BAC0-5F64AFF52E37}" type="datetime1">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F71FF-0B7F-4111-9667-8BB32963ED45}" type="slidenum">
              <a:rPr lang="en-US" smtClean="0"/>
              <a:t>‹#›</a:t>
            </a:fld>
            <a:endParaRPr lang="en-US"/>
          </a:p>
        </p:txBody>
      </p:sp>
    </p:spTree>
    <p:extLst>
      <p:ext uri="{BB962C8B-B14F-4D97-AF65-F5344CB8AC3E}">
        <p14:creationId xmlns:p14="http://schemas.microsoft.com/office/powerpoint/2010/main" val="1751762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121" y="95706"/>
            <a:ext cx="8425543" cy="36512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Date Placeholder 2"/>
          <p:cNvSpPr>
            <a:spLocks noGrp="1"/>
          </p:cNvSpPr>
          <p:nvPr>
            <p:ph type="dt" sz="half" idx="10"/>
          </p:nvPr>
        </p:nvSpPr>
        <p:spPr>
          <a:xfrm>
            <a:off x="628650" y="6458855"/>
            <a:ext cx="2057400" cy="365125"/>
          </a:xfrm>
        </p:spPr>
        <p:txBody>
          <a:bodyPr/>
          <a:lstStyle/>
          <a:p>
            <a:fld id="{5AE5C701-272E-417F-973C-C0360C8E0B32}" type="datetime1">
              <a:rPr lang="en-US" smtClean="0"/>
              <a:t>9/28/2023</a:t>
            </a:fld>
            <a:endParaRPr lang="en-US"/>
          </a:p>
        </p:txBody>
      </p:sp>
      <p:sp>
        <p:nvSpPr>
          <p:cNvPr id="4" name="Footer Placeholder 3"/>
          <p:cNvSpPr>
            <a:spLocks noGrp="1"/>
          </p:cNvSpPr>
          <p:nvPr>
            <p:ph type="ftr" sz="quarter" idx="11"/>
          </p:nvPr>
        </p:nvSpPr>
        <p:spPr>
          <a:xfrm>
            <a:off x="3061607" y="6458856"/>
            <a:ext cx="3086100" cy="365125"/>
          </a:xfrm>
        </p:spPr>
        <p:txBody>
          <a:bodyPr/>
          <a:lstStyle/>
          <a:p>
            <a:endParaRPr lang="en-US"/>
          </a:p>
        </p:txBody>
      </p:sp>
      <p:sp>
        <p:nvSpPr>
          <p:cNvPr id="5" name="Slide Number Placeholder 4"/>
          <p:cNvSpPr>
            <a:spLocks noGrp="1"/>
          </p:cNvSpPr>
          <p:nvPr>
            <p:ph type="sldNum" sz="quarter" idx="12"/>
          </p:nvPr>
        </p:nvSpPr>
        <p:spPr>
          <a:xfrm>
            <a:off x="6523264" y="6458857"/>
            <a:ext cx="2057400" cy="365125"/>
          </a:xfrm>
        </p:spPr>
        <p:txBody>
          <a:bodyPr/>
          <a:lstStyle/>
          <a:p>
            <a:fld id="{3E8F71FF-0B7F-4111-9667-8BB32963ED45}" type="slidenum">
              <a:rPr lang="en-US" smtClean="0"/>
              <a:t>‹#›</a:t>
            </a:fld>
            <a:endParaRPr lang="en-US"/>
          </a:p>
        </p:txBody>
      </p:sp>
    </p:spTree>
    <p:extLst>
      <p:ext uri="{BB962C8B-B14F-4D97-AF65-F5344CB8AC3E}">
        <p14:creationId xmlns:p14="http://schemas.microsoft.com/office/powerpoint/2010/main" val="3811039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2D03D-6B89-4AE8-AED5-C8470D879BE1}" type="datetime1">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8F71FF-0B7F-4111-9667-8BB32963ED45}" type="slidenum">
              <a:rPr lang="en-US" smtClean="0"/>
              <a:t>‹#›</a:t>
            </a:fld>
            <a:endParaRPr lang="en-US"/>
          </a:p>
        </p:txBody>
      </p:sp>
    </p:spTree>
    <p:extLst>
      <p:ext uri="{BB962C8B-B14F-4D97-AF65-F5344CB8AC3E}">
        <p14:creationId xmlns:p14="http://schemas.microsoft.com/office/powerpoint/2010/main" val="2646043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Tahoma" panose="020B0604030504040204" pitchFamily="34" charset="0"/>
                <a:ea typeface="Tahoma" panose="020B0604030504040204" pitchFamily="34" charset="0"/>
                <a:cs typeface="Tahoma" panose="020B0604030504040204" pitchFamily="34" charset="0"/>
              </a:defRPr>
            </a:lvl1pPr>
            <a:lvl2pPr>
              <a:defRPr sz="28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23A5838-E274-46B6-8828-1D8B64D030BA}" type="datetime1">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F71FF-0B7F-4111-9667-8BB32963ED45}" type="slidenum">
              <a:rPr lang="en-US" smtClean="0"/>
              <a:t>‹#›</a:t>
            </a:fld>
            <a:endParaRPr lang="en-US"/>
          </a:p>
        </p:txBody>
      </p:sp>
    </p:spTree>
    <p:extLst>
      <p:ext uri="{BB962C8B-B14F-4D97-AF65-F5344CB8AC3E}">
        <p14:creationId xmlns:p14="http://schemas.microsoft.com/office/powerpoint/2010/main" val="172384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1ED0A-07E3-40CA-A6AA-7445D82DB080}"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A25A7-B22C-4755-9B8B-0E898C6107A8}" type="slidenum">
              <a:rPr lang="en-US" smtClean="0"/>
              <a:t>‹#›</a:t>
            </a:fld>
            <a:endParaRPr lang="en-US"/>
          </a:p>
        </p:txBody>
      </p:sp>
    </p:spTree>
    <p:extLst>
      <p:ext uri="{BB962C8B-B14F-4D97-AF65-F5344CB8AC3E}">
        <p14:creationId xmlns:p14="http://schemas.microsoft.com/office/powerpoint/2010/main" val="669822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A8A6AEB-5B58-447F-8341-178EA7146BF3}" type="datetime1">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F71FF-0B7F-4111-9667-8BB32963ED45}" type="slidenum">
              <a:rPr lang="en-US" smtClean="0"/>
              <a:t>‹#›</a:t>
            </a:fld>
            <a:endParaRPr lang="en-US"/>
          </a:p>
        </p:txBody>
      </p:sp>
    </p:spTree>
    <p:extLst>
      <p:ext uri="{BB962C8B-B14F-4D97-AF65-F5344CB8AC3E}">
        <p14:creationId xmlns:p14="http://schemas.microsoft.com/office/powerpoint/2010/main" val="2603989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807" y="365127"/>
            <a:ext cx="8425543" cy="365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1B34737-6866-420B-9443-982E58FFAA91}"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F71FF-0B7F-4111-9667-8BB32963ED45}" type="slidenum">
              <a:rPr lang="en-US" smtClean="0"/>
              <a:t>‹#›</a:t>
            </a:fld>
            <a:endParaRPr lang="en-US"/>
          </a:p>
        </p:txBody>
      </p:sp>
    </p:spTree>
    <p:extLst>
      <p:ext uri="{BB962C8B-B14F-4D97-AF65-F5344CB8AC3E}">
        <p14:creationId xmlns:p14="http://schemas.microsoft.com/office/powerpoint/2010/main" val="2855001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AB9644-81A3-444D-89F3-84968BEB89D3}"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F71FF-0B7F-4111-9667-8BB32963ED45}" type="slidenum">
              <a:rPr lang="en-US" smtClean="0"/>
              <a:t>‹#›</a:t>
            </a:fld>
            <a:endParaRPr lang="en-US"/>
          </a:p>
        </p:txBody>
      </p:sp>
    </p:spTree>
    <p:extLst>
      <p:ext uri="{BB962C8B-B14F-4D97-AF65-F5344CB8AC3E}">
        <p14:creationId xmlns:p14="http://schemas.microsoft.com/office/powerpoint/2010/main" val="2140440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Tài liệu tuyên truyền - BHXH Q9</a:t>
            </a:r>
          </a:p>
        </p:txBody>
      </p:sp>
      <p:sp>
        <p:nvSpPr>
          <p:cNvPr id="7" name="Rectangle 6"/>
          <p:cNvSpPr>
            <a:spLocks noGrp="1" noChangeArrowheads="1"/>
          </p:cNvSpPr>
          <p:nvPr>
            <p:ph type="sldNum" sz="quarter" idx="12"/>
          </p:nvPr>
        </p:nvSpPr>
        <p:spPr>
          <a:ln/>
        </p:spPr>
        <p:txBody>
          <a:bodyPr/>
          <a:lstStyle>
            <a:lvl1pPr>
              <a:defRPr/>
            </a:lvl1pPr>
          </a:lstStyle>
          <a:p>
            <a:pPr>
              <a:defRPr/>
            </a:pPr>
            <a:fld id="{DCD81614-17B1-4BB8-B599-947ACBDE172D}" type="slidenum">
              <a:rPr lang="en-US" altLang="en-US"/>
              <a:pPr>
                <a:defRPr/>
              </a:pPr>
              <a:t>‹#›</a:t>
            </a:fld>
            <a:endParaRPr lang="en-US" altLang="en-US"/>
          </a:p>
        </p:txBody>
      </p:sp>
    </p:spTree>
    <p:extLst>
      <p:ext uri="{BB962C8B-B14F-4D97-AF65-F5344CB8AC3E}">
        <p14:creationId xmlns:p14="http://schemas.microsoft.com/office/powerpoint/2010/main" val="124136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318A74-5187-4E73-8151-8C015F67ACBC}"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A25A7-B22C-4755-9B8B-0E898C6107A8}" type="slidenum">
              <a:rPr lang="en-US" smtClean="0"/>
              <a:t>‹#›</a:t>
            </a:fld>
            <a:endParaRPr lang="en-US"/>
          </a:p>
        </p:txBody>
      </p:sp>
    </p:spTree>
    <p:extLst>
      <p:ext uri="{BB962C8B-B14F-4D97-AF65-F5344CB8AC3E}">
        <p14:creationId xmlns:p14="http://schemas.microsoft.com/office/powerpoint/2010/main" val="303931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832BBC-FD45-4E4D-A414-FA4060287B99}" type="datetime1">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A25A7-B22C-4755-9B8B-0E898C6107A8}" type="slidenum">
              <a:rPr lang="en-US" smtClean="0"/>
              <a:t>‹#›</a:t>
            </a:fld>
            <a:endParaRPr lang="en-US"/>
          </a:p>
        </p:txBody>
      </p:sp>
    </p:spTree>
    <p:extLst>
      <p:ext uri="{BB962C8B-B14F-4D97-AF65-F5344CB8AC3E}">
        <p14:creationId xmlns:p14="http://schemas.microsoft.com/office/powerpoint/2010/main" val="52944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60CD2-B77E-4B34-AF2C-D3DB6383A02B}" type="datetime1">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A25A7-B22C-4755-9B8B-0E898C6107A8}" type="slidenum">
              <a:rPr lang="en-US" smtClean="0"/>
              <a:t>‹#›</a:t>
            </a:fld>
            <a:endParaRPr lang="en-US"/>
          </a:p>
        </p:txBody>
      </p:sp>
    </p:spTree>
    <p:extLst>
      <p:ext uri="{BB962C8B-B14F-4D97-AF65-F5344CB8AC3E}">
        <p14:creationId xmlns:p14="http://schemas.microsoft.com/office/powerpoint/2010/main" val="109288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548FDD-166D-46F3-86A8-7646FE667091}" type="datetime1">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A25A7-B22C-4755-9B8B-0E898C6107A8}" type="slidenum">
              <a:rPr lang="en-US" smtClean="0"/>
              <a:t>‹#›</a:t>
            </a:fld>
            <a:endParaRPr lang="en-US"/>
          </a:p>
        </p:txBody>
      </p:sp>
    </p:spTree>
    <p:extLst>
      <p:ext uri="{BB962C8B-B14F-4D97-AF65-F5344CB8AC3E}">
        <p14:creationId xmlns:p14="http://schemas.microsoft.com/office/powerpoint/2010/main" val="32085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F5AA2-AF15-4800-A839-465A470591E1}" type="datetime1">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A25A7-B22C-4755-9B8B-0E898C6107A8}" type="slidenum">
              <a:rPr lang="en-US" smtClean="0"/>
              <a:t>‹#›</a:t>
            </a:fld>
            <a:endParaRPr lang="en-US"/>
          </a:p>
        </p:txBody>
      </p:sp>
    </p:spTree>
    <p:extLst>
      <p:ext uri="{BB962C8B-B14F-4D97-AF65-F5344CB8AC3E}">
        <p14:creationId xmlns:p14="http://schemas.microsoft.com/office/powerpoint/2010/main" val="14802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F2DAF66-EF29-4124-B505-3E1B0271010C}" type="datetime1">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A25A7-B22C-4755-9B8B-0E898C6107A8}" type="slidenum">
              <a:rPr lang="en-US" smtClean="0"/>
              <a:t>‹#›</a:t>
            </a:fld>
            <a:endParaRPr lang="en-US"/>
          </a:p>
        </p:txBody>
      </p:sp>
    </p:spTree>
    <p:extLst>
      <p:ext uri="{BB962C8B-B14F-4D97-AF65-F5344CB8AC3E}">
        <p14:creationId xmlns:p14="http://schemas.microsoft.com/office/powerpoint/2010/main" val="13047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A5FFEA6-0E42-4B95-8EA4-C2A042DAA1EA}" type="datetime1">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A25A7-B22C-4755-9B8B-0E898C6107A8}" type="slidenum">
              <a:rPr lang="en-US" smtClean="0"/>
              <a:t>‹#›</a:t>
            </a:fld>
            <a:endParaRPr lang="en-US"/>
          </a:p>
        </p:txBody>
      </p:sp>
    </p:spTree>
    <p:extLst>
      <p:ext uri="{BB962C8B-B14F-4D97-AF65-F5344CB8AC3E}">
        <p14:creationId xmlns:p14="http://schemas.microsoft.com/office/powerpoint/2010/main" val="134080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193E8FE-67B4-4B69-8E01-20BCB085537D}" type="datetime1">
              <a:rPr lang="en-US" smtClean="0"/>
              <a:t>9/28/2023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3A25A7-B22C-4755-9B8B-0E898C6107A8}" type="slidenum">
              <a:rPr lang="en-US" smtClean="0"/>
              <a:t>‹#›</a:t>
            </a:fld>
            <a:endParaRPr lang="en-US"/>
          </a:p>
        </p:txBody>
      </p:sp>
    </p:spTree>
    <p:extLst>
      <p:ext uri="{BB962C8B-B14F-4D97-AF65-F5344CB8AC3E}">
        <p14:creationId xmlns:p14="http://schemas.microsoft.com/office/powerpoint/2010/main" val="1277784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807" y="537874"/>
            <a:ext cx="8899072" cy="5928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47881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1CEBE-439B-4848-B799-572B9A12CFFD}" type="datetime1">
              <a:rPr lang="en-US" smtClean="0"/>
              <a:t>9/28/2023</a:t>
            </a:fld>
            <a:endParaRPr lang="en-US"/>
          </a:p>
        </p:txBody>
      </p:sp>
      <p:sp>
        <p:nvSpPr>
          <p:cNvPr id="5" name="Footer Placeholder 4"/>
          <p:cNvSpPr>
            <a:spLocks noGrp="1"/>
          </p:cNvSpPr>
          <p:nvPr>
            <p:ph type="ftr" sz="quarter" idx="3"/>
          </p:nvPr>
        </p:nvSpPr>
        <p:spPr>
          <a:xfrm>
            <a:off x="3028950" y="647881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47881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F71FF-0B7F-4111-9667-8BB32963ED45}" type="slidenum">
              <a:rPr lang="en-US" smtClean="0"/>
              <a:t>‹#›</a:t>
            </a:fld>
            <a:endParaRPr lang="en-US"/>
          </a:p>
        </p:txBody>
      </p:sp>
      <p:cxnSp>
        <p:nvCxnSpPr>
          <p:cNvPr id="7" name="Straight Connector 6">
            <a:extLst>
              <a:ext uri="{FF2B5EF4-FFF2-40B4-BE49-F238E27FC236}">
                <a16:creationId xmlns:a16="http://schemas.microsoft.com/office/drawing/2014/main" id="{D8C5D825-BADF-4172-A14F-A6A709C1B0BB}"/>
              </a:ext>
            </a:extLst>
          </p:cNvPr>
          <p:cNvCxnSpPr/>
          <p:nvPr userDrawn="1"/>
        </p:nvCxnSpPr>
        <p:spPr>
          <a:xfrm>
            <a:off x="0" y="480291"/>
            <a:ext cx="91440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Rectangle 7">
            <a:extLst>
              <a:ext uri="{FF2B5EF4-FFF2-40B4-BE49-F238E27FC236}">
                <a16:creationId xmlns:a16="http://schemas.microsoft.com/office/drawing/2014/main" id="{14C7A92D-E7BE-4A33-9B83-AEE744FF1FDE}"/>
              </a:ext>
            </a:extLst>
          </p:cNvPr>
          <p:cNvSpPr/>
          <p:nvPr userDrawn="1"/>
        </p:nvSpPr>
        <p:spPr>
          <a:xfrm>
            <a:off x="0" y="1"/>
            <a:ext cx="9144000" cy="4802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itle Placeholder 1">
            <a:extLst>
              <a:ext uri="{FF2B5EF4-FFF2-40B4-BE49-F238E27FC236}">
                <a16:creationId xmlns:a16="http://schemas.microsoft.com/office/drawing/2014/main" id="{D8C33485-8233-4944-A7E3-5E07E061482F}"/>
              </a:ext>
            </a:extLst>
          </p:cNvPr>
          <p:cNvSpPr>
            <a:spLocks noGrp="1"/>
          </p:cNvSpPr>
          <p:nvPr>
            <p:ph type="title"/>
          </p:nvPr>
        </p:nvSpPr>
        <p:spPr>
          <a:xfrm>
            <a:off x="89807" y="57583"/>
            <a:ext cx="8425543" cy="36512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7428268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241160" y="1136164"/>
            <a:ext cx="8732018" cy="1536700"/>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FFFFFF"/>
                  </a:solidFill>
                  <a:round/>
                  <a:headEnd/>
                  <a:tailEnd/>
                </a:ln>
                <a:solidFill>
                  <a:srgbClr val="92D050"/>
                </a:solidFill>
                <a:effectLst>
                  <a:outerShdw dist="71842" dir="2700000" algn="ctr" rotWithShape="0">
                    <a:srgbClr val="000000"/>
                  </a:outerShdw>
                </a:effectLst>
                <a:latin typeface="Arial"/>
                <a:cs typeface="Arial"/>
              </a:rPr>
              <a:t>BHYT HSSV NĂM HỌC 2023-2024</a:t>
            </a:r>
            <a:endParaRPr lang="vi-VN" sz="3600" b="1" kern="10" dirty="0">
              <a:ln w="9525">
                <a:solidFill>
                  <a:srgbClr val="FFFFFF"/>
                </a:solidFill>
                <a:round/>
                <a:headEnd/>
                <a:tailEnd/>
              </a:ln>
              <a:solidFill>
                <a:srgbClr val="92D050"/>
              </a:solidFill>
              <a:effectLst>
                <a:outerShdw dist="71842" dir="2700000" algn="ctr" rotWithShape="0">
                  <a:srgbClr val="000000"/>
                </a:outerShdw>
              </a:effectLst>
              <a:latin typeface="Arial"/>
              <a:cs typeface="Arial"/>
            </a:endParaRPr>
          </a:p>
        </p:txBody>
      </p:sp>
      <p:sp>
        <p:nvSpPr>
          <p:cNvPr id="11267" name="WordArt 3"/>
          <p:cNvSpPr>
            <a:spLocks noChangeArrowheads="1" noChangeShapeType="1" noTextEdit="1"/>
          </p:cNvSpPr>
          <p:nvPr/>
        </p:nvSpPr>
        <p:spPr bwMode="auto">
          <a:xfrm>
            <a:off x="3200400" y="3104941"/>
            <a:ext cx="5327650" cy="70505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571500" indent="-571500" algn="ctr">
              <a:buFontTx/>
              <a:buChar char="-"/>
            </a:pPr>
            <a:r>
              <a:rPr lang="vi-VN" sz="3600" b="1" kern="10" dirty="0" smtClean="0">
                <a:solidFill>
                  <a:srgbClr val="FFC000"/>
                </a:solidFill>
                <a:effectLst>
                  <a:outerShdw dist="53882" dir="2700000" algn="ctr" rotWithShape="0">
                    <a:srgbClr val="000000"/>
                  </a:outerShdw>
                </a:effectLst>
                <a:latin typeface="Arial"/>
                <a:cs typeface="Arial"/>
              </a:rPr>
              <a:t>Huớng dẫn Liên Sở Giáo dục &amp; đài tạo – BHXH TPHCM</a:t>
            </a:r>
          </a:p>
        </p:txBody>
      </p:sp>
      <p:sp>
        <p:nvSpPr>
          <p:cNvPr id="11268" name="WordArt 4"/>
          <p:cNvSpPr>
            <a:spLocks noChangeArrowheads="1" noChangeShapeType="1" noTextEdit="1"/>
          </p:cNvSpPr>
          <p:nvPr/>
        </p:nvSpPr>
        <p:spPr bwMode="auto">
          <a:xfrm>
            <a:off x="152400" y="381000"/>
            <a:ext cx="5410200" cy="381000"/>
          </a:xfrm>
          <a:prstGeom prst="rect">
            <a:avLst/>
          </a:prstGeom>
        </p:spPr>
        <p:txBody>
          <a:bodyPr wrap="none" fromWordArt="1">
            <a:prstTxWarp prst="textPlain">
              <a:avLst>
                <a:gd name="adj" fmla="val 50000"/>
              </a:avLst>
            </a:prstTxWarp>
          </a:bodyPr>
          <a:lstStyle/>
          <a:p>
            <a:pPr algn="ctr"/>
            <a:r>
              <a:rPr lang="vi-VN" sz="3600" b="1" kern="10" dirty="0">
                <a:ln w="9525">
                  <a:solidFill>
                    <a:srgbClr val="FFFFFF"/>
                  </a:solidFill>
                  <a:round/>
                  <a:headEnd/>
                  <a:tailEnd/>
                </a:ln>
                <a:solidFill>
                  <a:srgbClr val="00B0F0"/>
                </a:solidFill>
                <a:effectLst>
                  <a:outerShdw dist="35921" dir="2700000" algn="ctr" rotWithShape="0">
                    <a:srgbClr val="000000"/>
                  </a:outerShdw>
                </a:effectLst>
                <a:latin typeface="Arial"/>
                <a:cs typeface="Arial"/>
              </a:rPr>
              <a:t>BẢO HiỂM XÃ HỘI THÀNH PHỐ THỦ ĐỨC</a:t>
            </a:r>
          </a:p>
        </p:txBody>
      </p:sp>
      <p:sp>
        <p:nvSpPr>
          <p:cNvPr id="11269" name="Slide Number Placeholder 5"/>
          <p:cNvSpPr>
            <a:spLocks noGrp="1"/>
          </p:cNvSpPr>
          <p:nvPr>
            <p:ph type="sldNum" sz="quarter" idx="12"/>
          </p:nvPr>
        </p:nvSpPr>
        <p:spPr>
          <a:xfrm>
            <a:off x="6873875" y="64611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02406-7A0E-4BD4-A46C-695B42507160}" type="slidenum">
              <a:rPr lang="en-US" altLang="en-US" b="1" smtClean="0"/>
              <a:pPr/>
              <a:t>1</a:t>
            </a:fld>
            <a:endParaRPr lang="en-US" altLang="en-US" b="1" smtClean="0"/>
          </a:p>
        </p:txBody>
      </p:sp>
      <p:sp>
        <p:nvSpPr>
          <p:cNvPr id="11270" name="WordArt 4"/>
          <p:cNvSpPr>
            <a:spLocks noChangeArrowheads="1" noChangeShapeType="1" noTextEdit="1"/>
          </p:cNvSpPr>
          <p:nvPr/>
        </p:nvSpPr>
        <p:spPr bwMode="auto">
          <a:xfrm>
            <a:off x="3657600" y="6430945"/>
            <a:ext cx="4870450" cy="274655"/>
          </a:xfrm>
          <a:prstGeom prst="rect">
            <a:avLst/>
          </a:prstGeom>
        </p:spPr>
        <p:txBody>
          <a:bodyPr wrap="none" fromWordArt="1">
            <a:prstTxWarp prst="textPlain">
              <a:avLst>
                <a:gd name="adj" fmla="val 50000"/>
              </a:avLst>
            </a:prstTxWarp>
          </a:bodyPr>
          <a:lstStyle/>
          <a:p>
            <a:pPr algn="ctr"/>
            <a:r>
              <a:rPr lang="vi-VN" sz="3600" i="1" kern="10" dirty="0">
                <a:ln w="9525">
                  <a:solidFill>
                    <a:srgbClr val="FFFFFF"/>
                  </a:solidFill>
                  <a:round/>
                  <a:headEnd/>
                  <a:tailEnd/>
                </a:ln>
                <a:solidFill>
                  <a:srgbClr val="002060"/>
                </a:solidFill>
                <a:effectLst>
                  <a:outerShdw dist="35921" dir="2700000" algn="ctr" rotWithShape="0">
                    <a:srgbClr val="000000"/>
                  </a:outerShdw>
                </a:effectLst>
                <a:latin typeface="Arial"/>
                <a:cs typeface="Arial"/>
              </a:rPr>
              <a:t>Thủ Đức, tháng </a:t>
            </a:r>
            <a:r>
              <a:rPr lang="vi-VN" sz="3600" i="1" kern="10" dirty="0" smtClean="0">
                <a:ln w="9525">
                  <a:solidFill>
                    <a:srgbClr val="FFFFFF"/>
                  </a:solidFill>
                  <a:round/>
                  <a:headEnd/>
                  <a:tailEnd/>
                </a:ln>
                <a:solidFill>
                  <a:srgbClr val="002060"/>
                </a:solidFill>
                <a:effectLst>
                  <a:outerShdw dist="35921" dir="2700000" algn="ctr" rotWithShape="0">
                    <a:srgbClr val="000000"/>
                  </a:outerShdw>
                </a:effectLst>
                <a:latin typeface="Arial"/>
                <a:cs typeface="Arial"/>
              </a:rPr>
              <a:t>9 </a:t>
            </a:r>
            <a:r>
              <a:rPr lang="vi-VN" sz="3600" i="1" kern="10" dirty="0">
                <a:ln w="9525">
                  <a:solidFill>
                    <a:srgbClr val="FFFFFF"/>
                  </a:solidFill>
                  <a:round/>
                  <a:headEnd/>
                  <a:tailEnd/>
                </a:ln>
                <a:solidFill>
                  <a:srgbClr val="002060"/>
                </a:solidFill>
                <a:effectLst>
                  <a:outerShdw dist="35921" dir="2700000" algn="ctr" rotWithShape="0">
                    <a:srgbClr val="000000"/>
                  </a:outerShdw>
                </a:effectLst>
                <a:latin typeface="Arial"/>
                <a:cs typeface="Arial"/>
              </a:rPr>
              <a:t>năm 2023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42716"/>
            <a:ext cx="2945430" cy="4215284"/>
          </a:xfrm>
          <a:prstGeom prst="rect">
            <a:avLst/>
          </a:prstGeom>
        </p:spPr>
      </p:pic>
      <p:sp>
        <p:nvSpPr>
          <p:cNvPr id="11" name="WordArt 3"/>
          <p:cNvSpPr>
            <a:spLocks noChangeArrowheads="1" noChangeShapeType="1" noTextEdit="1"/>
          </p:cNvSpPr>
          <p:nvPr/>
        </p:nvSpPr>
        <p:spPr bwMode="auto">
          <a:xfrm>
            <a:off x="3212128" y="3870269"/>
            <a:ext cx="5327650" cy="70505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571500" indent="-571500" algn="ctr">
              <a:buFontTx/>
              <a:buChar char="-"/>
            </a:pPr>
            <a:r>
              <a:rPr lang="vi-VN" sz="3600" b="1" kern="10" dirty="0" smtClean="0">
                <a:solidFill>
                  <a:srgbClr val="FFC000"/>
                </a:solidFill>
                <a:effectLst>
                  <a:outerShdw dist="53882" dir="2700000" algn="ctr" rotWithShape="0">
                    <a:srgbClr val="000000"/>
                  </a:outerShdw>
                </a:effectLst>
                <a:latin typeface="Arial"/>
                <a:cs typeface="Arial"/>
              </a:rPr>
              <a:t>Trích kinh phí chăm sóc sức khỏe ban đầu      </a:t>
            </a:r>
          </a:p>
        </p:txBody>
      </p:sp>
      <p:sp>
        <p:nvSpPr>
          <p:cNvPr id="12" name="WordArt 3"/>
          <p:cNvSpPr>
            <a:spLocks noChangeArrowheads="1" noChangeShapeType="1" noTextEdit="1"/>
          </p:cNvSpPr>
          <p:nvPr/>
        </p:nvSpPr>
        <p:spPr bwMode="auto">
          <a:xfrm>
            <a:off x="3213808" y="4605453"/>
            <a:ext cx="5327650" cy="70505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571500" indent="-571500" algn="ctr">
              <a:buFontTx/>
              <a:buChar char="-"/>
            </a:pPr>
            <a:r>
              <a:rPr lang="vi-VN" sz="3600" b="1" kern="10" dirty="0" smtClean="0">
                <a:solidFill>
                  <a:srgbClr val="FFC000"/>
                </a:solidFill>
                <a:effectLst>
                  <a:outerShdw dist="53882" dir="2700000" algn="ctr" rotWithShape="0">
                    <a:srgbClr val="000000"/>
                  </a:outerShdw>
                </a:effectLst>
                <a:latin typeface="Arial"/>
                <a:cs typeface="Arial"/>
              </a:rPr>
              <a:t>Trao đổi khó khăn vướng mắc                           </a:t>
            </a:r>
          </a:p>
        </p:txBody>
      </p:sp>
    </p:spTree>
    <p:extLst>
      <p:ext uri="{BB962C8B-B14F-4D97-AF65-F5344CB8AC3E}">
        <p14:creationId xmlns:p14="http://schemas.microsoft.com/office/powerpoint/2010/main" val="119317603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0" y="42861"/>
            <a:ext cx="9144000" cy="365126"/>
          </a:xfrm>
        </p:spPr>
        <p:txBody>
          <a:bodyPr/>
          <a:lstStyle/>
          <a:p>
            <a:r>
              <a:rPr lang="vi-VN" sz="2800" dirty="0" smtClean="0"/>
              <a:t>Mức chi thù lao, nội dung chi  và thủ tục thanh toán</a:t>
            </a:r>
            <a:endParaRPr lang="en-US" sz="2800" dirty="0"/>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10</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4" y="482322"/>
            <a:ext cx="8932983" cy="263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23" y="2906484"/>
            <a:ext cx="8773257" cy="367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18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359228" y="42861"/>
            <a:ext cx="8425543" cy="365126"/>
          </a:xfrm>
        </p:spPr>
        <p:txBody>
          <a:bodyPr/>
          <a:lstStyle/>
          <a:p>
            <a:r>
              <a:rPr lang="vi-VN" sz="2800" dirty="0" smtClean="0"/>
              <a:t>Kết quả BHYT HSSV năm học 2022-2023</a:t>
            </a:r>
            <a:endParaRPr lang="en-US" sz="2800" dirty="0"/>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11</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9138"/>
            <a:ext cx="9063613" cy="228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6" y="2781970"/>
            <a:ext cx="9009915" cy="36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35" y="3182619"/>
            <a:ext cx="8994675" cy="33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94" y="3576319"/>
            <a:ext cx="8971815" cy="27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34" y="3855719"/>
            <a:ext cx="8994677" cy="32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15" y="4231640"/>
            <a:ext cx="9002293" cy="3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16" y="4569460"/>
            <a:ext cx="900229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802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0" y="42861"/>
            <a:ext cx="9144000" cy="365126"/>
          </a:xfrm>
        </p:spPr>
        <p:txBody>
          <a:bodyPr/>
          <a:lstStyle/>
          <a:p>
            <a:r>
              <a:rPr lang="vi-VN" sz="2600" dirty="0" smtClean="0"/>
              <a:t>Khen thưởng BHYT HSSV năm học 2022-2023</a:t>
            </a:r>
            <a:endParaRPr lang="en-US" sz="2600" dirty="0"/>
          </a:p>
        </p:txBody>
      </p:sp>
      <p:sp>
        <p:nvSpPr>
          <p:cNvPr id="3" name="Content Placeholder 2">
            <a:extLst>
              <a:ext uri="{FF2B5EF4-FFF2-40B4-BE49-F238E27FC236}">
                <a16:creationId xmlns:a16="http://schemas.microsoft.com/office/drawing/2014/main" id="{B70C998C-6723-238F-6C89-DCD5D2F03931}"/>
              </a:ext>
            </a:extLst>
          </p:cNvPr>
          <p:cNvSpPr>
            <a:spLocks noGrp="1"/>
          </p:cNvSpPr>
          <p:nvPr>
            <p:ph idx="1"/>
          </p:nvPr>
        </p:nvSpPr>
        <p:spPr>
          <a:xfrm>
            <a:off x="89806" y="596900"/>
            <a:ext cx="9054193" cy="6085254"/>
          </a:xfrm>
        </p:spPr>
        <p:txBody>
          <a:bodyPr>
            <a:noAutofit/>
          </a:bodyPr>
          <a:lstStyle/>
          <a:p>
            <a:pPr marL="0" indent="0" algn="just">
              <a:lnSpc>
                <a:spcPct val="120000"/>
              </a:lnSpc>
              <a:spcBef>
                <a:spcPts val="300"/>
              </a:spcBef>
              <a:spcAft>
                <a:spcPts val="300"/>
              </a:spcAft>
              <a:buNone/>
            </a:pPr>
            <a:r>
              <a:rPr lang="en-US" sz="2400" b="1" dirty="0" smtClean="0">
                <a:solidFill>
                  <a:srgbClr val="FF0000"/>
                </a:solidFill>
                <a:latin typeface="Times New Roman" pitchFamily="18" charset="0"/>
                <a:ea typeface="Cambria" panose="02040503050406030204" pitchFamily="18" charset="0"/>
                <a:cs typeface="Times New Roman" pitchFamily="18" charset="0"/>
              </a:rPr>
              <a:t>1. </a:t>
            </a:r>
            <a:r>
              <a:rPr lang="en-US" sz="2400" b="1" dirty="0" err="1" smtClean="0">
                <a:solidFill>
                  <a:srgbClr val="FF0000"/>
                </a:solidFill>
                <a:latin typeface="Times New Roman" pitchFamily="18" charset="0"/>
                <a:ea typeface="Cambria" panose="02040503050406030204" pitchFamily="18" charset="0"/>
                <a:cs typeface="Times New Roman" pitchFamily="18" charset="0"/>
              </a:rPr>
              <a:t>Điều</a:t>
            </a:r>
            <a:r>
              <a:rPr lang="en-US" sz="2400" b="1" dirty="0" smtClean="0">
                <a:solidFill>
                  <a:srgbClr val="FF0000"/>
                </a:solidFill>
                <a:latin typeface="Times New Roman" pitchFamily="18" charset="0"/>
                <a:ea typeface="Cambria" panose="02040503050406030204" pitchFamily="18" charset="0"/>
                <a:cs typeface="Times New Roman" pitchFamily="18" charset="0"/>
              </a:rPr>
              <a:t> </a:t>
            </a:r>
            <a:r>
              <a:rPr lang="en-US" sz="2400" b="1" dirty="0" err="1" smtClean="0">
                <a:solidFill>
                  <a:srgbClr val="FF0000"/>
                </a:solidFill>
                <a:latin typeface="Times New Roman" pitchFamily="18" charset="0"/>
                <a:ea typeface="Cambria" panose="02040503050406030204" pitchFamily="18" charset="0"/>
                <a:cs typeface="Times New Roman" pitchFamily="18" charset="0"/>
              </a:rPr>
              <a:t>kiện</a:t>
            </a:r>
            <a:r>
              <a:rPr lang="en-US" sz="2400" b="1" dirty="0" smtClean="0">
                <a:solidFill>
                  <a:srgbClr val="FF0000"/>
                </a:solidFill>
                <a:latin typeface="Times New Roman" pitchFamily="18" charset="0"/>
                <a:ea typeface="Cambria" panose="02040503050406030204" pitchFamily="18" charset="0"/>
                <a:cs typeface="Times New Roman" pitchFamily="18" charset="0"/>
              </a:rPr>
              <a:t> </a:t>
            </a:r>
            <a:r>
              <a:rPr lang="en-US" sz="2400" b="1" dirty="0" err="1" smtClean="0">
                <a:solidFill>
                  <a:srgbClr val="FF0000"/>
                </a:solidFill>
                <a:latin typeface="Times New Roman" pitchFamily="18" charset="0"/>
                <a:ea typeface="Cambria" panose="02040503050406030204" pitchFamily="18" charset="0"/>
                <a:cs typeface="Times New Roman" pitchFamily="18" charset="0"/>
              </a:rPr>
              <a:t>khen</a:t>
            </a:r>
            <a:r>
              <a:rPr lang="en-US" sz="2400" b="1" dirty="0" smtClean="0">
                <a:solidFill>
                  <a:srgbClr val="FF0000"/>
                </a:solidFill>
                <a:latin typeface="Times New Roman" pitchFamily="18" charset="0"/>
                <a:ea typeface="Cambria" panose="02040503050406030204" pitchFamily="18" charset="0"/>
                <a:cs typeface="Times New Roman" pitchFamily="18" charset="0"/>
              </a:rPr>
              <a:t> </a:t>
            </a:r>
            <a:r>
              <a:rPr lang="en-US" sz="2400" b="1" dirty="0" err="1" smtClean="0">
                <a:solidFill>
                  <a:srgbClr val="FF0000"/>
                </a:solidFill>
                <a:latin typeface="Times New Roman" pitchFamily="18" charset="0"/>
                <a:ea typeface="Cambria" panose="02040503050406030204" pitchFamily="18" charset="0"/>
                <a:cs typeface="Times New Roman" pitchFamily="18" charset="0"/>
              </a:rPr>
              <a:t>thưởng</a:t>
            </a:r>
            <a:endParaRPr lang="en-US" sz="2400" b="1" dirty="0" smtClean="0">
              <a:solidFill>
                <a:srgbClr val="FF0000"/>
              </a:solidFill>
              <a:latin typeface="Times New Roman" pitchFamily="18" charset="0"/>
              <a:ea typeface="Cambria" panose="02040503050406030204" pitchFamily="18" charset="0"/>
              <a:cs typeface="Times New Roman" pitchFamily="18" charset="0"/>
            </a:endParaRPr>
          </a:p>
          <a:p>
            <a:pPr marL="0" lvl="0" indent="0" algn="just">
              <a:lnSpc>
                <a:spcPct val="120000"/>
              </a:lnSpc>
              <a:spcBef>
                <a:spcPts val="300"/>
              </a:spcBef>
              <a:spcAft>
                <a:spcPts val="300"/>
              </a:spcAft>
              <a:buNone/>
            </a:pPr>
            <a:endParaRPr lang="en-US" sz="2400" dirty="0" smtClean="0">
              <a:latin typeface="Times New Roman" pitchFamily="18" charset="0"/>
              <a:ea typeface="Cambria" panose="02040503050406030204" pitchFamily="18" charset="0"/>
              <a:cs typeface="Times New Roman" pitchFamily="18" charset="0"/>
            </a:endParaRPr>
          </a:p>
          <a:p>
            <a:pPr marL="0" lvl="0" indent="0" algn="just">
              <a:lnSpc>
                <a:spcPct val="120000"/>
              </a:lnSpc>
              <a:spcBef>
                <a:spcPts val="300"/>
              </a:spcBef>
              <a:spcAft>
                <a:spcPts val="300"/>
              </a:spcAft>
              <a:buNone/>
            </a:pPr>
            <a:endParaRPr lang="en-US" sz="2400" dirty="0">
              <a:latin typeface="Times New Roman" pitchFamily="18" charset="0"/>
              <a:ea typeface="Cambria" panose="02040503050406030204" pitchFamily="18" charset="0"/>
              <a:cs typeface="Times New Roman" pitchFamily="18" charset="0"/>
            </a:endParaRPr>
          </a:p>
          <a:p>
            <a:pPr marL="0" lvl="0" indent="0" algn="just">
              <a:lnSpc>
                <a:spcPct val="120000"/>
              </a:lnSpc>
              <a:spcBef>
                <a:spcPts val="300"/>
              </a:spcBef>
              <a:spcAft>
                <a:spcPts val="300"/>
              </a:spcAft>
              <a:buNone/>
            </a:pPr>
            <a:endParaRPr lang="en-US" sz="2400" dirty="0" smtClean="0">
              <a:latin typeface="Times New Roman" pitchFamily="18" charset="0"/>
              <a:ea typeface="Cambria" panose="02040503050406030204" pitchFamily="18" charset="0"/>
              <a:cs typeface="Times New Roman" pitchFamily="18" charset="0"/>
            </a:endParaRPr>
          </a:p>
          <a:p>
            <a:pPr marL="0" lvl="0" indent="0" algn="just">
              <a:lnSpc>
                <a:spcPct val="120000"/>
              </a:lnSpc>
              <a:spcBef>
                <a:spcPts val="300"/>
              </a:spcBef>
              <a:spcAft>
                <a:spcPts val="300"/>
              </a:spcAft>
              <a:buNone/>
            </a:pPr>
            <a:endParaRPr lang="en-US" sz="2400" dirty="0">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r>
              <a:rPr lang="en-US" sz="2400" b="1" dirty="0" smtClean="0">
                <a:solidFill>
                  <a:srgbClr val="FF0000"/>
                </a:solidFill>
                <a:latin typeface="Times New Roman" pitchFamily="18" charset="0"/>
                <a:ea typeface="Cambria" panose="02040503050406030204" pitchFamily="18" charset="0"/>
                <a:cs typeface="Times New Roman" pitchFamily="18" charset="0"/>
              </a:rPr>
              <a:t>2. </a:t>
            </a:r>
            <a:r>
              <a:rPr lang="vi-VN" sz="2400" b="1" dirty="0" smtClean="0">
                <a:solidFill>
                  <a:srgbClr val="FF0000"/>
                </a:solidFill>
                <a:latin typeface="Times New Roman" pitchFamily="18" charset="0"/>
                <a:ea typeface="Cambria" panose="02040503050406030204" pitchFamily="18" charset="0"/>
                <a:cs typeface="Times New Roman" pitchFamily="18" charset="0"/>
              </a:rPr>
              <a:t>Giấy khen của Giám đốc BHXH TPHCM</a:t>
            </a:r>
            <a:r>
              <a:rPr lang="vi-VN" sz="2400" b="1" dirty="0">
                <a:solidFill>
                  <a:srgbClr val="FF0000"/>
                </a:solidFill>
                <a:latin typeface="Times New Roman" pitchFamily="18" charset="0"/>
                <a:ea typeface="Cambria" panose="02040503050406030204" pitchFamily="18" charset="0"/>
                <a:cs typeface="Times New Roman" pitchFamily="18" charset="0"/>
              </a:rPr>
              <a:t>: 206.280.000 đồng</a:t>
            </a:r>
            <a:endParaRPr lang="en-US" sz="2400" dirty="0" smtClean="0">
              <a:latin typeface="Times New Roman" pitchFamily="18" charset="0"/>
              <a:ea typeface="Cambria" panose="02040503050406030204" pitchFamily="18" charset="0"/>
              <a:cs typeface="Times New Roman" pitchFamily="18" charset="0"/>
            </a:endParaRPr>
          </a:p>
          <a:p>
            <a:pPr marL="539750" lvl="0">
              <a:lnSpc>
                <a:spcPct val="120000"/>
              </a:lnSpc>
              <a:spcBef>
                <a:spcPts val="300"/>
              </a:spcBef>
              <a:spcAft>
                <a:spcPts val="300"/>
              </a:spcAft>
              <a:buFontTx/>
              <a:buChar char="-"/>
            </a:pPr>
            <a:r>
              <a:rPr lang="en-US" sz="2400" dirty="0" err="1" smtClean="0">
                <a:latin typeface="Times New Roman" pitchFamily="18" charset="0"/>
                <a:ea typeface="Cambria" panose="02040503050406030204" pitchFamily="18" charset="0"/>
                <a:cs typeface="Times New Roman" pitchFamily="18" charset="0"/>
              </a:rPr>
              <a:t>Tập</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thể</a:t>
            </a:r>
            <a:r>
              <a:rPr lang="en-US" sz="2400" dirty="0" smtClean="0">
                <a:latin typeface="Times New Roman" pitchFamily="18" charset="0"/>
                <a:ea typeface="Cambria" panose="02040503050406030204" pitchFamily="18" charset="0"/>
                <a:cs typeface="Times New Roman" pitchFamily="18" charset="0"/>
              </a:rPr>
              <a:t>: 95 x 1.080.000 = 102.600.000 </a:t>
            </a:r>
            <a:r>
              <a:rPr lang="en-US" sz="2400" dirty="0" err="1" smtClean="0">
                <a:latin typeface="Times New Roman" pitchFamily="18" charset="0"/>
                <a:ea typeface="Cambria" panose="02040503050406030204" pitchFamily="18" charset="0"/>
                <a:cs typeface="Times New Roman" pitchFamily="18" charset="0"/>
              </a:rPr>
              <a:t>đồng</a:t>
            </a:r>
            <a:endParaRPr lang="en-US" sz="2400" dirty="0" smtClean="0">
              <a:latin typeface="Times New Roman" pitchFamily="18" charset="0"/>
              <a:ea typeface="Cambria" panose="02040503050406030204" pitchFamily="18" charset="0"/>
              <a:cs typeface="Times New Roman" pitchFamily="18" charset="0"/>
            </a:endParaRPr>
          </a:p>
          <a:p>
            <a:pPr marL="539750" lvl="0">
              <a:lnSpc>
                <a:spcPct val="120000"/>
              </a:lnSpc>
              <a:spcBef>
                <a:spcPts val="300"/>
              </a:spcBef>
              <a:spcAft>
                <a:spcPts val="300"/>
              </a:spcAft>
              <a:buFontTx/>
              <a:buChar char="-"/>
            </a:pPr>
            <a:r>
              <a:rPr lang="en-US" sz="2400" dirty="0" err="1" smtClean="0">
                <a:latin typeface="Times New Roman" pitchFamily="18" charset="0"/>
                <a:ea typeface="Cambria" panose="02040503050406030204" pitchFamily="18" charset="0"/>
                <a:cs typeface="Times New Roman" pitchFamily="18" charset="0"/>
              </a:rPr>
              <a:t>Cá</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nhân</a:t>
            </a:r>
            <a:r>
              <a:rPr lang="en-US" sz="2400" dirty="0" smtClean="0">
                <a:latin typeface="Times New Roman" pitchFamily="18" charset="0"/>
                <a:ea typeface="Cambria" panose="02040503050406030204" pitchFamily="18" charset="0"/>
                <a:cs typeface="Times New Roman" pitchFamily="18" charset="0"/>
              </a:rPr>
              <a:t>: 192 x 540.000 = 103.680.000 </a:t>
            </a:r>
            <a:r>
              <a:rPr lang="en-US" sz="2400" dirty="0" err="1" smtClean="0">
                <a:latin typeface="Times New Roman" pitchFamily="18" charset="0"/>
                <a:ea typeface="Cambria" panose="02040503050406030204" pitchFamily="18" charset="0"/>
                <a:cs typeface="Times New Roman" pitchFamily="18" charset="0"/>
              </a:rPr>
              <a:t>đồng</a:t>
            </a:r>
            <a:endParaRPr lang="en-US" sz="2400" dirty="0" smtClean="0">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r>
              <a:rPr lang="vi-VN" sz="2400" b="1" dirty="0" smtClean="0">
                <a:solidFill>
                  <a:srgbClr val="FF0000"/>
                </a:solidFill>
                <a:latin typeface="Times New Roman" pitchFamily="18" charset="0"/>
                <a:ea typeface="Cambria" panose="02040503050406030204" pitchFamily="18" charset="0"/>
                <a:cs typeface="Times New Roman" pitchFamily="18" charset="0"/>
              </a:rPr>
              <a:t>3. Bằng khen của Tổng giám đốc BHXH VN: 5.400.000 đồng</a:t>
            </a:r>
            <a:endParaRPr lang="vi-VN" sz="2400" dirty="0">
              <a:latin typeface="Times New Roman" pitchFamily="18" charset="0"/>
              <a:ea typeface="Cambria" panose="02040503050406030204" pitchFamily="18" charset="0"/>
              <a:cs typeface="Times New Roman" pitchFamily="18" charset="0"/>
            </a:endParaRPr>
          </a:p>
          <a:p>
            <a:pPr marL="539750" lvl="0">
              <a:lnSpc>
                <a:spcPct val="120000"/>
              </a:lnSpc>
              <a:spcBef>
                <a:spcPts val="300"/>
              </a:spcBef>
              <a:spcAft>
                <a:spcPts val="300"/>
              </a:spcAft>
              <a:buFontTx/>
              <a:buChar char="-"/>
            </a:pPr>
            <a:r>
              <a:rPr lang="en-US" sz="2400" dirty="0" smtClean="0">
                <a:latin typeface="Times New Roman" pitchFamily="18" charset="0"/>
                <a:ea typeface="Cambria" panose="02040503050406030204" pitchFamily="18" charset="0"/>
                <a:cs typeface="Times New Roman" pitchFamily="18" charset="0"/>
              </a:rPr>
              <a:t>1 </a:t>
            </a:r>
            <a:r>
              <a:rPr lang="en-US" sz="2400" dirty="0" err="1" smtClean="0">
                <a:latin typeface="Times New Roman" pitchFamily="18" charset="0"/>
                <a:ea typeface="Cambria" panose="02040503050406030204" pitchFamily="18" charset="0"/>
                <a:cs typeface="Times New Roman" pitchFamily="18" charset="0"/>
              </a:rPr>
              <a:t>Tập</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thể</a:t>
            </a:r>
            <a:r>
              <a:rPr lang="en-US" sz="2400" dirty="0" smtClean="0">
                <a:latin typeface="Times New Roman" pitchFamily="18" charset="0"/>
                <a:ea typeface="Cambria" panose="02040503050406030204" pitchFamily="18" charset="0"/>
                <a:cs typeface="Times New Roman" pitchFamily="18" charset="0"/>
              </a:rPr>
              <a:t>:  3.600.000 </a:t>
            </a:r>
            <a:r>
              <a:rPr lang="en-US" sz="2400" dirty="0" err="1" smtClean="0">
                <a:latin typeface="Times New Roman" pitchFamily="18" charset="0"/>
                <a:ea typeface="Cambria" panose="02040503050406030204" pitchFamily="18" charset="0"/>
                <a:cs typeface="Times New Roman" pitchFamily="18" charset="0"/>
              </a:rPr>
              <a:t>đồng</a:t>
            </a:r>
            <a:endParaRPr lang="en-US" sz="2400" dirty="0" smtClean="0">
              <a:latin typeface="Times New Roman" pitchFamily="18" charset="0"/>
              <a:ea typeface="Cambria" panose="02040503050406030204" pitchFamily="18" charset="0"/>
              <a:cs typeface="Times New Roman" pitchFamily="18" charset="0"/>
            </a:endParaRPr>
          </a:p>
          <a:p>
            <a:pPr marL="539750" lvl="0">
              <a:lnSpc>
                <a:spcPct val="120000"/>
              </a:lnSpc>
              <a:spcBef>
                <a:spcPts val="300"/>
              </a:spcBef>
              <a:spcAft>
                <a:spcPts val="300"/>
              </a:spcAft>
              <a:buFontTx/>
              <a:buChar char="-"/>
            </a:pPr>
            <a:r>
              <a:rPr lang="en-US" sz="2400" dirty="0" smtClean="0">
                <a:latin typeface="Times New Roman" pitchFamily="18" charset="0"/>
                <a:ea typeface="Cambria" panose="02040503050406030204" pitchFamily="18" charset="0"/>
                <a:cs typeface="Times New Roman" pitchFamily="18" charset="0"/>
              </a:rPr>
              <a:t>1 </a:t>
            </a:r>
            <a:r>
              <a:rPr lang="en-US" sz="2400" dirty="0" err="1" smtClean="0">
                <a:latin typeface="Times New Roman" pitchFamily="18" charset="0"/>
                <a:ea typeface="Cambria" panose="02040503050406030204" pitchFamily="18" charset="0"/>
                <a:cs typeface="Times New Roman" pitchFamily="18" charset="0"/>
              </a:rPr>
              <a:t>Cá</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nhân</a:t>
            </a:r>
            <a:r>
              <a:rPr lang="en-US" sz="2400" dirty="0" smtClean="0">
                <a:latin typeface="Times New Roman" pitchFamily="18" charset="0"/>
                <a:ea typeface="Cambria" panose="02040503050406030204" pitchFamily="18" charset="0"/>
                <a:cs typeface="Times New Roman" pitchFamily="18" charset="0"/>
              </a:rPr>
              <a:t>: 1.800.000 </a:t>
            </a:r>
            <a:r>
              <a:rPr lang="en-US" sz="2400" dirty="0" err="1" smtClean="0">
                <a:latin typeface="Times New Roman" pitchFamily="18" charset="0"/>
                <a:ea typeface="Cambria" panose="02040503050406030204" pitchFamily="18" charset="0"/>
                <a:cs typeface="Times New Roman" pitchFamily="18" charset="0"/>
              </a:rPr>
              <a:t>đồng</a:t>
            </a:r>
            <a:endParaRPr lang="en-US" sz="2400" dirty="0">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r>
              <a:rPr lang="vi-VN" sz="2400" b="1" dirty="0" smtClean="0">
                <a:solidFill>
                  <a:srgbClr val="FF0000"/>
                </a:solidFill>
                <a:latin typeface="Times New Roman" pitchFamily="18" charset="0"/>
                <a:ea typeface="Cambria" panose="02040503050406030204" pitchFamily="18" charset="0"/>
                <a:cs typeface="Times New Roman" pitchFamily="18" charset="0"/>
              </a:rPr>
              <a:t>4. Tổng kinh phí khen thưởng: 211.680.000 đồng</a:t>
            </a:r>
            <a:endParaRPr lang="en-US" sz="2400" dirty="0">
              <a:solidFill>
                <a:srgbClr val="C00000"/>
              </a:solidFill>
              <a:latin typeface="Times New Roman" pitchFamily="18" charset="0"/>
              <a:ea typeface="Cambria" panose="02040503050406030204" pitchFamily="18" charset="0"/>
              <a:cs typeface="Times New Roman" pitchFamily="18" charset="0"/>
            </a:endParaRPr>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12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80" y="1147604"/>
            <a:ext cx="7671222" cy="19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43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4575" y="874371"/>
            <a:ext cx="7515225" cy="369332"/>
          </a:xfrm>
          <a:prstGeom prst="rect">
            <a:avLst/>
          </a:prstGeom>
          <a:noFill/>
        </p:spPr>
        <p:txBody>
          <a:bodyPr wrap="square" rtlCol="0">
            <a:spAutoFit/>
          </a:bodyPr>
          <a:lstStyle/>
          <a:p>
            <a:pPr algn="ctr">
              <a:buClr>
                <a:srgbClr val="000000"/>
              </a:buClr>
            </a:pPr>
            <a:r>
              <a:rPr lang="en-US" b="1">
                <a:solidFill>
                  <a:srgbClr val="FFFFFF"/>
                </a:solidFill>
                <a:latin typeface="Times New Roman"/>
                <a:ea typeface="Times New Roman"/>
                <a:cs typeface="Times New Roman"/>
                <a:sym typeface="Arial"/>
              </a:rPr>
              <a:t>VIETNAM SOCIAL SECURITY (VSS)</a:t>
            </a:r>
          </a:p>
        </p:txBody>
      </p:sp>
      <p:sp>
        <p:nvSpPr>
          <p:cNvPr id="6" name="Content Placeholder 2">
            <a:extLst>
              <a:ext uri="{FF2B5EF4-FFF2-40B4-BE49-F238E27FC236}">
                <a16:creationId xmlns:a16="http://schemas.microsoft.com/office/drawing/2014/main" id="{9F4A2385-A1BD-E4A9-A4EE-6B4F764A8F28}"/>
              </a:ext>
            </a:extLst>
          </p:cNvPr>
          <p:cNvSpPr>
            <a:spLocks noGrp="1"/>
          </p:cNvSpPr>
          <p:nvPr>
            <p:ph type="subTitle" idx="1"/>
          </p:nvPr>
        </p:nvSpPr>
        <p:spPr>
          <a:xfrm>
            <a:off x="442451" y="752168"/>
            <a:ext cx="8701549" cy="2674374"/>
          </a:xfrm>
          <a:effectLst>
            <a:softEdge rad="12700"/>
          </a:effectLst>
        </p:spPr>
        <p:txBody>
          <a:bodyPr>
            <a:normAutofit/>
          </a:bodyPr>
          <a:lstStyle/>
          <a:p>
            <a:pPr marL="0" indent="0">
              <a:buNone/>
            </a:pPr>
            <a:endParaRPr lang="en-US" dirty="0"/>
          </a:p>
          <a:p>
            <a:r>
              <a:rPr lang="en-US" sz="3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Trích</a:t>
            </a:r>
            <a:endParaRPr lang="en-US" sz="3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ctr">
              <a:buNone/>
            </a:pPr>
            <a:r>
              <a:rPr lang="en-US" sz="36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kinh</a:t>
            </a:r>
            <a:r>
              <a:rPr lang="en-US" sz="3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phí</a:t>
            </a:r>
            <a:r>
              <a:rPr lang="en-US" sz="3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chăm</a:t>
            </a:r>
            <a:r>
              <a:rPr lang="en-US" sz="3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sóc</a:t>
            </a:r>
            <a:r>
              <a:rPr lang="en-US" sz="3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sức</a:t>
            </a:r>
            <a:r>
              <a:rPr lang="en-US" sz="3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khỏe</a:t>
            </a:r>
            <a:r>
              <a:rPr lang="en-US" sz="3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ban </a:t>
            </a:r>
            <a:r>
              <a:rPr lang="en-US" sz="36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r>
              <a:rPr lang="en-US" sz="3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US" sz="36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ctr">
              <a:buNone/>
            </a:pPr>
            <a:r>
              <a:rPr lang="en-US" sz="3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Năm</a:t>
            </a:r>
            <a:r>
              <a:rPr lang="en-US" sz="36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học</a:t>
            </a:r>
            <a:r>
              <a:rPr lang="en-US" sz="36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2023-2024</a:t>
            </a:r>
            <a:endParaRPr lang="en-US" sz="3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D6737D2-5BAD-EF94-1631-542BA62904B1}"/>
              </a:ext>
            </a:extLst>
          </p:cNvPr>
          <p:cNvPicPr>
            <a:picLocks noChangeAspect="1"/>
          </p:cNvPicPr>
          <p:nvPr/>
        </p:nvPicPr>
        <p:blipFill>
          <a:blip r:embed="rId3"/>
          <a:stretch>
            <a:fillRect/>
          </a:stretch>
        </p:blipFill>
        <p:spPr>
          <a:xfrm>
            <a:off x="2792361" y="3687097"/>
            <a:ext cx="3301833" cy="2033476"/>
          </a:xfrm>
          <a:prstGeom prst="rect">
            <a:avLst/>
          </a:prstGeom>
        </p:spPr>
      </p:pic>
      <p:sp>
        <p:nvSpPr>
          <p:cNvPr id="2" name="Slide Number Placeholder 1"/>
          <p:cNvSpPr>
            <a:spLocks noGrp="1"/>
          </p:cNvSpPr>
          <p:nvPr>
            <p:ph type="sldNum" sz="quarter" idx="12"/>
          </p:nvPr>
        </p:nvSpPr>
        <p:spPr/>
        <p:txBody>
          <a:bodyPr/>
          <a:lstStyle/>
          <a:p>
            <a:fld id="{0D3A25A7-B22C-4755-9B8B-0E898C6107A8}" type="slidenum">
              <a:rPr lang="en-US" smtClean="0">
                <a:solidFill>
                  <a:schemeClr val="tx1"/>
                </a:solidFill>
              </a:rPr>
              <a:t>13</a:t>
            </a:fld>
            <a:endParaRPr lang="en-US">
              <a:solidFill>
                <a:schemeClr val="tx1"/>
              </a:solidFill>
            </a:endParaRPr>
          </a:p>
        </p:txBody>
      </p:sp>
    </p:spTree>
    <p:extLst>
      <p:ext uri="{BB962C8B-B14F-4D97-AF65-F5344CB8AC3E}">
        <p14:creationId xmlns:p14="http://schemas.microsoft.com/office/powerpoint/2010/main" val="212668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359228" y="42861"/>
            <a:ext cx="8425543" cy="365126"/>
          </a:xfrm>
        </p:spPr>
        <p:txBody>
          <a:bodyPr/>
          <a:lstStyle/>
          <a:p>
            <a:r>
              <a:rPr lang="vi-VN" sz="2800" dirty="0" smtClean="0"/>
              <a:t>Đối tượng, tỉ lệ, điều kiện trích chuyển</a:t>
            </a:r>
            <a:endParaRPr lang="en-US" sz="2800" dirty="0"/>
          </a:p>
        </p:txBody>
      </p:sp>
      <p:sp>
        <p:nvSpPr>
          <p:cNvPr id="3" name="Content Placeholder 2">
            <a:extLst>
              <a:ext uri="{FF2B5EF4-FFF2-40B4-BE49-F238E27FC236}">
                <a16:creationId xmlns:a16="http://schemas.microsoft.com/office/drawing/2014/main" id="{B70C998C-6723-238F-6C89-DCD5D2F03931}"/>
              </a:ext>
            </a:extLst>
          </p:cNvPr>
          <p:cNvSpPr>
            <a:spLocks noGrp="1"/>
          </p:cNvSpPr>
          <p:nvPr>
            <p:ph idx="1"/>
          </p:nvPr>
        </p:nvSpPr>
        <p:spPr>
          <a:xfrm>
            <a:off x="89806" y="596900"/>
            <a:ext cx="9054193" cy="5869214"/>
          </a:xfrm>
        </p:spPr>
        <p:txBody>
          <a:bodyPr>
            <a:noAutofit/>
          </a:bodyPr>
          <a:lstStyle/>
          <a:p>
            <a:pPr marL="0" indent="0" algn="just">
              <a:lnSpc>
                <a:spcPct val="120000"/>
              </a:lnSpc>
              <a:spcBef>
                <a:spcPts val="300"/>
              </a:spcBef>
              <a:spcAft>
                <a:spcPts val="300"/>
              </a:spcAft>
              <a:buNone/>
            </a:pPr>
            <a:r>
              <a:rPr lang="en-US" sz="1800" b="1" dirty="0">
                <a:solidFill>
                  <a:srgbClr val="FF0000"/>
                </a:solidFill>
                <a:latin typeface="Times New Roman" pitchFamily="18" charset="0"/>
                <a:ea typeface="Cambria" panose="02040503050406030204" pitchFamily="18" charset="0"/>
                <a:cs typeface="Times New Roman" pitchFamily="18" charset="0"/>
              </a:rPr>
              <a:t>1. </a:t>
            </a:r>
            <a:r>
              <a:rPr lang="vi-VN" sz="1800" b="1" dirty="0" smtClean="0">
                <a:solidFill>
                  <a:srgbClr val="FF0000"/>
                </a:solidFill>
                <a:latin typeface="Times New Roman" pitchFamily="18" charset="0"/>
                <a:ea typeface="Cambria" panose="02040503050406030204" pitchFamily="18" charset="0"/>
                <a:cs typeface="Times New Roman" pitchFamily="18" charset="0"/>
              </a:rPr>
              <a:t>Các đơn vị được trích chuyển kinh phí CSSKBĐ: </a:t>
            </a:r>
            <a:r>
              <a:rPr lang="en-US" sz="1800" b="1" u="sng" dirty="0">
                <a:latin typeface="Times New Roman" pitchFamily="18" charset="0"/>
                <a:ea typeface="Cambria" panose="02040503050406030204" pitchFamily="18" charset="0"/>
                <a:cs typeface="Times New Roman" pitchFamily="18" charset="0"/>
              </a:rPr>
              <a:t>Đ</a:t>
            </a:r>
            <a:r>
              <a:rPr lang="vi-VN" sz="1800" b="1" u="sng" dirty="0">
                <a:latin typeface="Times New Roman" pitchFamily="18" charset="0"/>
                <a:ea typeface="Cambria" panose="02040503050406030204" pitchFamily="18" charset="0"/>
                <a:cs typeface="Times New Roman" pitchFamily="18" charset="0"/>
              </a:rPr>
              <a:t>iểm b khoản 1 Điều </a:t>
            </a:r>
            <a:r>
              <a:rPr lang="vi-VN" sz="1800" b="1" u="sng" dirty="0" smtClean="0">
                <a:latin typeface="Times New Roman" pitchFamily="18" charset="0"/>
                <a:ea typeface="Cambria" panose="02040503050406030204" pitchFamily="18" charset="0"/>
                <a:cs typeface="Times New Roman" pitchFamily="18" charset="0"/>
              </a:rPr>
              <a:t>31 </a:t>
            </a:r>
            <a:r>
              <a:rPr lang="vi-VN" sz="1800" dirty="0">
                <a:latin typeface="Times New Roman" pitchFamily="18" charset="0"/>
                <a:cs typeface="Times New Roman" pitchFamily="18" charset="0"/>
              </a:rPr>
              <a:t>Nghị định số 146/2018/NĐ-CP </a:t>
            </a:r>
            <a:endParaRPr lang="en-US" sz="1800" dirty="0">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r>
              <a:rPr lang="en-US" sz="1800" dirty="0">
                <a:latin typeface="Times New Roman" pitchFamily="18" charset="0"/>
                <a:ea typeface="Cambria" panose="02040503050406030204" pitchFamily="18" charset="0"/>
                <a:cs typeface="Times New Roman" pitchFamily="18" charset="0"/>
              </a:rPr>
              <a:t>- </a:t>
            </a:r>
            <a:r>
              <a:rPr lang="vi-VN" sz="1800" dirty="0" smtClean="0">
                <a:latin typeface="Times New Roman" pitchFamily="18" charset="0"/>
                <a:ea typeface="Cambria" panose="02040503050406030204" pitchFamily="18" charset="0"/>
                <a:cs typeface="Times New Roman" pitchFamily="18" charset="0"/>
              </a:rPr>
              <a:t>Các cơ sở giáo dục hoặc Cơ sở giáo dục nghề nghiệp</a:t>
            </a:r>
            <a:endParaRPr lang="en-US" sz="1800" dirty="0">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r>
              <a:rPr lang="vi-VN" sz="1800" b="1" dirty="0">
                <a:solidFill>
                  <a:srgbClr val="FF0000"/>
                </a:solidFill>
                <a:latin typeface="Times New Roman" pitchFamily="18" charset="0"/>
                <a:ea typeface="Cambria" panose="02040503050406030204" pitchFamily="18" charset="0"/>
                <a:cs typeface="Times New Roman" pitchFamily="18" charset="0"/>
              </a:rPr>
              <a:t>2. </a:t>
            </a:r>
            <a:r>
              <a:rPr lang="vi-VN" sz="1800" b="1" dirty="0" smtClean="0">
                <a:solidFill>
                  <a:srgbClr val="FF0000"/>
                </a:solidFill>
                <a:latin typeface="Times New Roman" pitchFamily="18" charset="0"/>
                <a:ea typeface="Cambria" panose="02040503050406030204" pitchFamily="18" charset="0"/>
                <a:cs typeface="Times New Roman" pitchFamily="18" charset="0"/>
              </a:rPr>
              <a:t>Tỉ lệ trích chuyển </a:t>
            </a:r>
            <a:r>
              <a:rPr lang="vi-VN" sz="1800" dirty="0">
                <a:latin typeface="Times New Roman" pitchFamily="18" charset="0"/>
                <a:ea typeface="Cambria" panose="02040503050406030204" pitchFamily="18" charset="0"/>
                <a:cs typeface="Times New Roman" pitchFamily="18" charset="0"/>
              </a:rPr>
              <a:t>:</a:t>
            </a:r>
          </a:p>
          <a:p>
            <a:pPr marL="0" indent="0" algn="just">
              <a:lnSpc>
                <a:spcPct val="120000"/>
              </a:lnSpc>
              <a:spcBef>
                <a:spcPts val="300"/>
              </a:spcBef>
              <a:spcAft>
                <a:spcPts val="300"/>
              </a:spcAft>
              <a:buNone/>
            </a:pPr>
            <a:r>
              <a:rPr lang="en-US" sz="1800" dirty="0">
                <a:latin typeface="Times New Roman" pitchFamily="18" charset="0"/>
                <a:ea typeface="Cambria" panose="02040503050406030204" pitchFamily="18" charset="0"/>
                <a:cs typeface="Times New Roman" pitchFamily="18" charset="0"/>
              </a:rPr>
              <a:t>- </a:t>
            </a:r>
            <a:r>
              <a:rPr lang="vi-VN" sz="1800" b="1" i="1" dirty="0" smtClean="0">
                <a:latin typeface="Times New Roman" pitchFamily="18" charset="0"/>
                <a:ea typeface="Cambria" panose="02040503050406030204" pitchFamily="18" charset="0"/>
                <a:cs typeface="Times New Roman" pitchFamily="18" charset="0"/>
              </a:rPr>
              <a:t>5% </a:t>
            </a:r>
            <a:r>
              <a:rPr lang="vi-VN" sz="1800" dirty="0" smtClean="0">
                <a:latin typeface="Times New Roman" pitchFamily="18" charset="0"/>
                <a:ea typeface="Cambria" panose="02040503050406030204" pitchFamily="18" charset="0"/>
                <a:cs typeface="Times New Roman" pitchFamily="18" charset="0"/>
              </a:rPr>
              <a:t>trên số thu BHYT của tổng số trẻ em dưới 6 tuổi hoặc HSSV đang theo học tại các cơ sở giáo dục; định kỳ 3 tháng, 6 tháng, 12 tháng cơ quan BHXH trích chuyển về trường</a:t>
            </a:r>
            <a:endParaRPr lang="vi-VN" sz="1800" dirty="0">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r>
              <a:rPr lang="en-US" sz="1800" dirty="0">
                <a:latin typeface="Times New Roman" pitchFamily="18" charset="0"/>
                <a:ea typeface="Cambria" panose="02040503050406030204" pitchFamily="18" charset="0"/>
                <a:cs typeface="Times New Roman" pitchFamily="18" charset="0"/>
              </a:rPr>
              <a:t>- </a:t>
            </a:r>
            <a:r>
              <a:rPr lang="vi-VN" sz="1800" b="1" i="1" dirty="0" smtClean="0">
                <a:latin typeface="Times New Roman" pitchFamily="18" charset="0"/>
                <a:ea typeface="Cambria" panose="02040503050406030204" pitchFamily="18" charset="0"/>
                <a:cs typeface="Times New Roman" pitchFamily="18" charset="0"/>
              </a:rPr>
              <a:t>1%</a:t>
            </a:r>
            <a:r>
              <a:rPr lang="en-US" sz="1800" b="1" i="1" dirty="0" smtClean="0">
                <a:latin typeface="Times New Roman" pitchFamily="18" charset="0"/>
                <a:ea typeface="Cambria" panose="02040503050406030204" pitchFamily="18" charset="0"/>
                <a:cs typeface="Times New Roman" pitchFamily="18" charset="0"/>
              </a:rPr>
              <a:t> </a:t>
            </a:r>
            <a:r>
              <a:rPr lang="vi-VN" sz="1800" dirty="0" smtClean="0">
                <a:latin typeface="Times New Roman" pitchFamily="18" charset="0"/>
                <a:ea typeface="Cambria" panose="02040503050406030204" pitchFamily="18" charset="0"/>
                <a:cs typeface="Times New Roman" pitchFamily="18" charset="0"/>
              </a:rPr>
              <a:t>trên tổng số tiền đóng BHYT hàng tháng cho người lao động tại cơ sở giáo dục; định kỳ hàng năm cơ quan BHXH trích chuyển về trường</a:t>
            </a:r>
            <a:endParaRPr lang="vi-VN" sz="1800" dirty="0">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r>
              <a:rPr lang="vi-VN" sz="1800" b="1" dirty="0" smtClean="0">
                <a:solidFill>
                  <a:srgbClr val="FF0000"/>
                </a:solidFill>
                <a:latin typeface="Times New Roman" pitchFamily="18" charset="0"/>
                <a:ea typeface="Cambria" panose="02040503050406030204" pitchFamily="18" charset="0"/>
                <a:cs typeface="Times New Roman" pitchFamily="18" charset="0"/>
              </a:rPr>
              <a:t>3</a:t>
            </a:r>
            <a:r>
              <a:rPr lang="vi-VN" sz="1800" b="1" dirty="0">
                <a:solidFill>
                  <a:srgbClr val="FF0000"/>
                </a:solidFill>
                <a:latin typeface="Times New Roman" pitchFamily="18" charset="0"/>
                <a:ea typeface="Cambria" panose="02040503050406030204" pitchFamily="18" charset="0"/>
                <a:cs typeface="Times New Roman" pitchFamily="18" charset="0"/>
              </a:rPr>
              <a:t>. </a:t>
            </a:r>
            <a:r>
              <a:rPr lang="vi-VN" sz="1800" b="1" dirty="0" smtClean="0">
                <a:solidFill>
                  <a:srgbClr val="FF0000"/>
                </a:solidFill>
                <a:latin typeface="Times New Roman" pitchFamily="18" charset="0"/>
                <a:ea typeface="Cambria" panose="02040503050406030204" pitchFamily="18" charset="0"/>
                <a:cs typeface="Times New Roman" pitchFamily="18" charset="0"/>
              </a:rPr>
              <a:t>Điều kiện trích chuyển kinh phí CSSKBĐ</a:t>
            </a:r>
            <a:r>
              <a:rPr lang="en-US" sz="1800" b="1" dirty="0" smtClean="0">
                <a:solidFill>
                  <a:srgbClr val="FF0000"/>
                </a:solidFill>
                <a:latin typeface="Times New Roman" pitchFamily="18" charset="0"/>
                <a:ea typeface="Cambria" panose="02040503050406030204" pitchFamily="18" charset="0"/>
                <a:cs typeface="Times New Roman" pitchFamily="18" charset="0"/>
              </a:rPr>
              <a:t>: </a:t>
            </a:r>
            <a:r>
              <a:rPr lang="vi-VN" sz="1800" dirty="0">
                <a:latin typeface="Times New Roman" panose="02020603050405020304" pitchFamily="18" charset="0"/>
                <a:ea typeface="Calibri" panose="020F0502020204030204" pitchFamily="34" charset="0"/>
                <a:cs typeface="Times New Roman" pitchFamily="18" charset="0"/>
              </a:rPr>
              <a:t>các điều kiện được cấp kinh phí từ quỹ </a:t>
            </a:r>
            <a:r>
              <a:rPr lang="en-US" sz="1800" dirty="0">
                <a:latin typeface="Times New Roman" panose="02020603050405020304" pitchFamily="18" charset="0"/>
                <a:ea typeface="Calibri" panose="020F0502020204030204" pitchFamily="34" charset="0"/>
                <a:cs typeface="Times New Roman" pitchFamily="18" charset="0"/>
              </a:rPr>
              <a:t>BHYT </a:t>
            </a:r>
            <a:r>
              <a:rPr lang="vi-VN" sz="1800" dirty="0">
                <a:latin typeface="Times New Roman" panose="02020603050405020304" pitchFamily="18" charset="0"/>
                <a:ea typeface="Calibri" panose="020F0502020204030204" pitchFamily="34" charset="0"/>
                <a:cs typeface="Times New Roman" pitchFamily="18" charset="0"/>
              </a:rPr>
              <a:t>để thực hiện </a:t>
            </a:r>
            <a:r>
              <a:rPr lang="en-US" sz="1800" dirty="0">
                <a:latin typeface="Times New Roman" panose="02020603050405020304" pitchFamily="18" charset="0"/>
                <a:ea typeface="Calibri" panose="020F0502020204030204" pitchFamily="34" charset="0"/>
                <a:cs typeface="Times New Roman" pitchFamily="18" charset="0"/>
              </a:rPr>
              <a:t>KCB </a:t>
            </a:r>
            <a:r>
              <a:rPr lang="vi-VN" sz="1800" dirty="0">
                <a:latin typeface="Times New Roman" panose="02020603050405020304" pitchFamily="18" charset="0"/>
                <a:ea typeface="Calibri" panose="020F0502020204030204" pitchFamily="34" charset="0"/>
                <a:cs typeface="Times New Roman" pitchFamily="18" charset="0"/>
              </a:rPr>
              <a:t>trong </a:t>
            </a:r>
            <a:r>
              <a:rPr lang="en-US" sz="1800" dirty="0">
                <a:latin typeface="Times New Roman" panose="02020603050405020304" pitchFamily="18" charset="0"/>
                <a:ea typeface="Calibri" panose="020F0502020204030204" pitchFamily="34" charset="0"/>
                <a:cs typeface="Times New Roman" pitchFamily="18" charset="0"/>
              </a:rPr>
              <a:t>CSSKBĐ </a:t>
            </a:r>
            <a:endParaRPr lang="vi-VN" sz="1800" dirty="0">
              <a:latin typeface="Times New Roman" panose="02020603050405020304" pitchFamily="18" charset="0"/>
              <a:ea typeface="Calibri" panose="020F0502020204030204" pitchFamily="34" charset="0"/>
              <a:cs typeface="Times New Roman" pitchFamily="18" charset="0"/>
            </a:endParaRPr>
          </a:p>
          <a:p>
            <a:pPr marL="0" indent="0">
              <a:lnSpc>
                <a:spcPct val="120000"/>
              </a:lnSpc>
              <a:spcBef>
                <a:spcPts val="300"/>
              </a:spcBef>
              <a:spcAft>
                <a:spcPts val="300"/>
              </a:spcAft>
              <a:buNone/>
            </a:pPr>
            <a:r>
              <a:rPr lang="vi-VN" sz="1800" dirty="0">
                <a:latin typeface="Times New Roman" panose="02020603050405020304" pitchFamily="18" charset="0"/>
                <a:ea typeface="Calibri" panose="020F0502020204030204" pitchFamily="34" charset="0"/>
                <a:cs typeface="Times New Roman" pitchFamily="18" charset="0"/>
              </a:rPr>
              <a:t>- Có ít nhất một người có đủ điều kiện hành nghề </a:t>
            </a:r>
            <a:r>
              <a:rPr lang="en-US" sz="1800" dirty="0">
                <a:latin typeface="Times New Roman" panose="02020603050405020304" pitchFamily="18" charset="0"/>
                <a:ea typeface="Calibri" panose="020F0502020204030204" pitchFamily="34" charset="0"/>
                <a:cs typeface="Times New Roman" pitchFamily="18" charset="0"/>
              </a:rPr>
              <a:t>KCB </a:t>
            </a:r>
            <a:r>
              <a:rPr lang="vi-VN" sz="1800" dirty="0">
                <a:latin typeface="Times New Roman" panose="02020603050405020304" pitchFamily="18" charset="0"/>
                <a:ea typeface="Calibri" panose="020F0502020204030204" pitchFamily="34" charset="0"/>
                <a:cs typeface="Times New Roman" pitchFamily="18" charset="0"/>
              </a:rPr>
              <a:t>theo quy định của pháp luật về </a:t>
            </a:r>
            <a:r>
              <a:rPr lang="en-US" sz="1800" dirty="0">
                <a:latin typeface="Times New Roman" panose="02020603050405020304" pitchFamily="18" charset="0"/>
                <a:ea typeface="Calibri" panose="020F0502020204030204" pitchFamily="34" charset="0"/>
                <a:cs typeface="Times New Roman" pitchFamily="18" charset="0"/>
              </a:rPr>
              <a:t>KCB </a:t>
            </a:r>
            <a:r>
              <a:rPr lang="vi-VN" sz="1800" dirty="0">
                <a:latin typeface="Times New Roman" panose="02020603050405020304" pitchFamily="18" charset="0"/>
                <a:ea typeface="Calibri" panose="020F0502020204030204" pitchFamily="34" charset="0"/>
                <a:cs typeface="Times New Roman" pitchFamily="18" charset="0"/>
              </a:rPr>
              <a:t>làm việc </a:t>
            </a:r>
            <a:r>
              <a:rPr lang="vi-VN" sz="1800" dirty="0">
                <a:solidFill>
                  <a:srgbClr val="FF0000"/>
                </a:solidFill>
                <a:latin typeface="Times New Roman" panose="02020603050405020304" pitchFamily="18" charset="0"/>
                <a:ea typeface="Calibri" panose="020F0502020204030204" pitchFamily="34" charset="0"/>
                <a:cs typeface="Times New Roman" pitchFamily="18" charset="0"/>
              </a:rPr>
              <a:t>chuyên trách hoặc kiêm nhiệm </a:t>
            </a:r>
            <a:r>
              <a:rPr lang="vi-VN" sz="1800" dirty="0">
                <a:latin typeface="Times New Roman" panose="02020603050405020304" pitchFamily="18" charset="0"/>
                <a:ea typeface="Calibri" panose="020F0502020204030204" pitchFamily="34" charset="0"/>
                <a:cs typeface="Times New Roman" pitchFamily="18" charset="0"/>
              </a:rPr>
              <a:t>trong công tác </a:t>
            </a:r>
            <a:r>
              <a:rPr lang="en-US" sz="1800" dirty="0">
                <a:latin typeface="Times New Roman" panose="02020603050405020304" pitchFamily="18" charset="0"/>
                <a:ea typeface="Calibri" panose="020F0502020204030204" pitchFamily="34" charset="0"/>
                <a:cs typeface="Times New Roman" pitchFamily="18" charset="0"/>
              </a:rPr>
              <a:t>CSSKBĐ</a:t>
            </a:r>
            <a:r>
              <a:rPr lang="vi-VN" sz="1800" dirty="0">
                <a:latin typeface="Times New Roman" panose="02020603050405020304" pitchFamily="18" charset="0"/>
                <a:ea typeface="Calibri" panose="020F0502020204030204" pitchFamily="34" charset="0"/>
                <a:cs typeface="Times New Roman" pitchFamily="18" charset="0"/>
              </a:rPr>
              <a:t>;</a:t>
            </a:r>
          </a:p>
          <a:p>
            <a:pPr marL="0" indent="0">
              <a:lnSpc>
                <a:spcPct val="120000"/>
              </a:lnSpc>
              <a:spcBef>
                <a:spcPts val="300"/>
              </a:spcBef>
              <a:spcAft>
                <a:spcPts val="300"/>
              </a:spcAft>
              <a:buNone/>
            </a:pPr>
            <a:r>
              <a:rPr lang="vi-VN" sz="1800" dirty="0" smtClean="0">
                <a:latin typeface="Times New Roman" panose="02020603050405020304" pitchFamily="18" charset="0"/>
                <a:ea typeface="Calibri" panose="020F0502020204030204" pitchFamily="34" charset="0"/>
                <a:cs typeface="Times New Roman" pitchFamily="18" charset="0"/>
              </a:rPr>
              <a:t>- </a:t>
            </a:r>
            <a:r>
              <a:rPr lang="vi-VN" sz="1800" dirty="0">
                <a:latin typeface="Times New Roman" panose="02020603050405020304" pitchFamily="18" charset="0"/>
                <a:ea typeface="Calibri" panose="020F0502020204030204" pitchFamily="34" charset="0"/>
                <a:cs typeface="Times New Roman" pitchFamily="18" charset="0"/>
              </a:rPr>
              <a:t>Có phòng y tế hoặc phòng làm việc riêng để thực hiện việc sơ cấp cứu, xử trí ban đầu khi bị tai nạn thương tích, các bệnh thông thường trong thời gian học tập, làm việc tại cơ sở.</a:t>
            </a:r>
          </a:p>
          <a:p>
            <a:pPr marL="0" indent="0">
              <a:lnSpc>
                <a:spcPct val="120000"/>
              </a:lnSpc>
              <a:spcBef>
                <a:spcPts val="300"/>
              </a:spcBef>
              <a:spcAft>
                <a:spcPts val="300"/>
              </a:spcAft>
              <a:buNone/>
            </a:pPr>
            <a:r>
              <a:rPr lang="vi-VN" sz="1800" dirty="0" smtClean="0">
                <a:latin typeface="Times New Roman" panose="02020603050405020304" pitchFamily="18" charset="0"/>
                <a:ea typeface="Calibri" panose="020F0502020204030204" pitchFamily="34" charset="0"/>
                <a:cs typeface="Times New Roman" pitchFamily="18" charset="0"/>
              </a:rPr>
              <a:t>- </a:t>
            </a:r>
            <a:r>
              <a:rPr lang="vi-VN" sz="1800" dirty="0">
                <a:latin typeface="Times New Roman" panose="02020603050405020304" pitchFamily="18" charset="0"/>
                <a:ea typeface="Calibri" panose="020F0502020204030204" pitchFamily="34" charset="0"/>
                <a:cs typeface="Times New Roman" pitchFamily="18" charset="0"/>
              </a:rPr>
              <a:t>Đã đóng đủ tiền BHYT trong kỳ (ngoại trừ các cơ sở giáo dục mầm non</a:t>
            </a:r>
            <a:r>
              <a:rPr lang="vi-VN" sz="1800" dirty="0" smtClean="0">
                <a:latin typeface="Times New Roman" panose="02020603050405020304" pitchFamily="18" charset="0"/>
                <a:ea typeface="Calibri" panose="020F0502020204030204" pitchFamily="34" charset="0"/>
                <a:cs typeface="Times New Roman" pitchFamily="18" charset="0"/>
              </a:rPr>
              <a:t>).</a:t>
            </a:r>
            <a:endParaRPr lang="vi-VN" sz="1800" dirty="0">
              <a:latin typeface="Times New Roman" panose="02020603050405020304" pitchFamily="18" charset="0"/>
              <a:ea typeface="Calibri" panose="020F0502020204030204" pitchFamily="34" charset="0"/>
              <a:cs typeface="Times New Roman" pitchFamily="18" charset="0"/>
            </a:endParaRPr>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14</a:t>
            </a:fld>
            <a:endParaRPr lang="en-US"/>
          </a:p>
        </p:txBody>
      </p:sp>
    </p:spTree>
    <p:extLst>
      <p:ext uri="{BB962C8B-B14F-4D97-AF65-F5344CB8AC3E}">
        <p14:creationId xmlns:p14="http://schemas.microsoft.com/office/powerpoint/2010/main" val="175734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0" y="42861"/>
            <a:ext cx="9144000" cy="365126"/>
          </a:xfrm>
        </p:spPr>
        <p:txBody>
          <a:bodyPr/>
          <a:lstStyle/>
          <a:p>
            <a:r>
              <a:rPr lang="vi-VN" sz="2600" dirty="0" smtClean="0"/>
              <a:t>Tình hình trích chuyển kinh phí của năm học 2022-2023</a:t>
            </a:r>
            <a:endParaRPr lang="en-US" sz="2600" dirty="0"/>
          </a:p>
        </p:txBody>
      </p:sp>
      <p:sp>
        <p:nvSpPr>
          <p:cNvPr id="3" name="Content Placeholder 2">
            <a:extLst>
              <a:ext uri="{FF2B5EF4-FFF2-40B4-BE49-F238E27FC236}">
                <a16:creationId xmlns:a16="http://schemas.microsoft.com/office/drawing/2014/main" id="{B70C998C-6723-238F-6C89-DCD5D2F03931}"/>
              </a:ext>
            </a:extLst>
          </p:cNvPr>
          <p:cNvSpPr>
            <a:spLocks noGrp="1"/>
          </p:cNvSpPr>
          <p:nvPr>
            <p:ph idx="1"/>
          </p:nvPr>
        </p:nvSpPr>
        <p:spPr>
          <a:xfrm>
            <a:off x="89806" y="596900"/>
            <a:ext cx="9054193" cy="6085254"/>
          </a:xfrm>
        </p:spPr>
        <p:txBody>
          <a:bodyPr>
            <a:noAutofit/>
          </a:bodyPr>
          <a:lstStyle/>
          <a:p>
            <a:pPr marL="0" indent="0" algn="just">
              <a:lnSpc>
                <a:spcPct val="120000"/>
              </a:lnSpc>
              <a:spcBef>
                <a:spcPts val="300"/>
              </a:spcBef>
              <a:spcAft>
                <a:spcPts val="300"/>
              </a:spcAft>
              <a:buNone/>
            </a:pPr>
            <a:r>
              <a:rPr lang="en-US" sz="2400" b="1" dirty="0">
                <a:solidFill>
                  <a:srgbClr val="FF0000"/>
                </a:solidFill>
                <a:latin typeface="Times New Roman" pitchFamily="18" charset="0"/>
                <a:ea typeface="Cambria" panose="02040503050406030204" pitchFamily="18" charset="0"/>
                <a:cs typeface="Times New Roman" pitchFamily="18" charset="0"/>
              </a:rPr>
              <a:t>1. </a:t>
            </a:r>
            <a:r>
              <a:rPr lang="vi-VN" sz="2400" b="1" dirty="0" smtClean="0">
                <a:solidFill>
                  <a:srgbClr val="FF0000"/>
                </a:solidFill>
                <a:latin typeface="Times New Roman" pitchFamily="18" charset="0"/>
                <a:ea typeface="Cambria" panose="02040503050406030204" pitchFamily="18" charset="0"/>
                <a:cs typeface="Times New Roman" pitchFamily="18" charset="0"/>
              </a:rPr>
              <a:t>5% Kinh phí CSSK ban đầu cho Học sinh tham gia BHYT:</a:t>
            </a:r>
            <a:endParaRPr lang="en-US" sz="2400" dirty="0">
              <a:latin typeface="Times New Roman" pitchFamily="18" charset="0"/>
              <a:ea typeface="Cambria" panose="02040503050406030204" pitchFamily="18" charset="0"/>
              <a:cs typeface="Times New Roman" pitchFamily="18" charset="0"/>
            </a:endParaRPr>
          </a:p>
          <a:p>
            <a:pPr lvl="0">
              <a:lnSpc>
                <a:spcPct val="120000"/>
              </a:lnSpc>
              <a:spcBef>
                <a:spcPts val="300"/>
              </a:spcBef>
              <a:spcAft>
                <a:spcPts val="300"/>
              </a:spcAft>
              <a:buFontTx/>
              <a:buChar char="-"/>
            </a:pPr>
            <a:r>
              <a:rPr lang="en-US" sz="2400" dirty="0" err="1" smtClean="0">
                <a:latin typeface="Times New Roman" pitchFamily="18" charset="0"/>
                <a:ea typeface="Cambria" panose="02040503050406030204" pitchFamily="18" charset="0"/>
                <a:cs typeface="Times New Roman" pitchFamily="18" charset="0"/>
              </a:rPr>
              <a:t>Đã</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trích</a:t>
            </a:r>
            <a:r>
              <a:rPr lang="en-US" sz="2400" dirty="0" smtClean="0">
                <a:latin typeface="Times New Roman" pitchFamily="18" charset="0"/>
                <a:ea typeface="Cambria" panose="02040503050406030204" pitchFamily="18" charset="0"/>
                <a:cs typeface="Times New Roman" pitchFamily="18" charset="0"/>
              </a:rPr>
              <a:t> 115/134 </a:t>
            </a:r>
            <a:r>
              <a:rPr lang="en-US" sz="2400" dirty="0" err="1" smtClean="0">
                <a:latin typeface="Times New Roman" pitchFamily="18" charset="0"/>
                <a:ea typeface="Cambria" panose="02040503050406030204" pitchFamily="18" charset="0"/>
                <a:cs typeface="Times New Roman" pitchFamily="18" charset="0"/>
              </a:rPr>
              <a:t>trường</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số</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tiền</a:t>
            </a:r>
            <a:r>
              <a:rPr lang="en-US" sz="2400" dirty="0" smtClean="0">
                <a:latin typeface="Times New Roman" pitchFamily="18" charset="0"/>
                <a:ea typeface="Cambria" panose="02040503050406030204" pitchFamily="18" charset="0"/>
                <a:cs typeface="Times New Roman" pitchFamily="18" charset="0"/>
              </a:rPr>
              <a:t> 6,9 </a:t>
            </a:r>
            <a:r>
              <a:rPr lang="en-US" sz="2400" dirty="0" err="1" smtClean="0">
                <a:latin typeface="Times New Roman" pitchFamily="18" charset="0"/>
                <a:ea typeface="Cambria" panose="02040503050406030204" pitchFamily="18" charset="0"/>
                <a:cs typeface="Times New Roman" pitchFamily="18" charset="0"/>
              </a:rPr>
              <a:t>tỷ</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đồng</a:t>
            </a:r>
            <a:endParaRPr lang="en-US" sz="2400" dirty="0" smtClean="0">
              <a:latin typeface="Times New Roman" pitchFamily="18" charset="0"/>
              <a:ea typeface="Cambria" panose="02040503050406030204" pitchFamily="18" charset="0"/>
              <a:cs typeface="Times New Roman" pitchFamily="18" charset="0"/>
            </a:endParaRPr>
          </a:p>
          <a:p>
            <a:pPr lvl="0">
              <a:lnSpc>
                <a:spcPct val="120000"/>
              </a:lnSpc>
              <a:spcBef>
                <a:spcPts val="300"/>
              </a:spcBef>
              <a:spcAft>
                <a:spcPts val="300"/>
              </a:spcAft>
              <a:buFontTx/>
              <a:buChar char="-"/>
            </a:pPr>
            <a:r>
              <a:rPr lang="en-US" sz="2400" dirty="0" err="1" smtClean="0">
                <a:latin typeface="Times New Roman" pitchFamily="18" charset="0"/>
                <a:ea typeface="Cambria" panose="02040503050406030204" pitchFamily="18" charset="0"/>
                <a:cs typeface="Times New Roman" pitchFamily="18" charset="0"/>
              </a:rPr>
              <a:t>Không</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trích</a:t>
            </a:r>
            <a:r>
              <a:rPr lang="en-US" sz="2400" dirty="0" smtClean="0">
                <a:latin typeface="Times New Roman" pitchFamily="18" charset="0"/>
                <a:ea typeface="Cambria" panose="02040503050406030204" pitchFamily="18" charset="0"/>
                <a:cs typeface="Times New Roman" pitchFamily="18" charset="0"/>
              </a:rPr>
              <a:t> 21 </a:t>
            </a:r>
            <a:r>
              <a:rPr lang="en-US" sz="2400" dirty="0" err="1" smtClean="0">
                <a:latin typeface="Times New Roman" pitchFamily="18" charset="0"/>
                <a:ea typeface="Cambria" panose="02040503050406030204" pitchFamily="18" charset="0"/>
                <a:cs typeface="Times New Roman" pitchFamily="18" charset="0"/>
              </a:rPr>
              <a:t>trường</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với</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số</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tiền</a:t>
            </a:r>
            <a:r>
              <a:rPr lang="en-US" sz="2400" smtClean="0">
                <a:latin typeface="Times New Roman" pitchFamily="18" charset="0"/>
                <a:ea typeface="Cambria" panose="02040503050406030204" pitchFamily="18" charset="0"/>
                <a:cs typeface="Times New Roman" pitchFamily="18" charset="0"/>
              </a:rPr>
              <a:t> 394,5 </a:t>
            </a:r>
            <a:r>
              <a:rPr lang="en-US" sz="2400" dirty="0" err="1" smtClean="0">
                <a:latin typeface="Times New Roman" pitchFamily="18" charset="0"/>
                <a:ea typeface="Cambria" panose="02040503050406030204" pitchFamily="18" charset="0"/>
                <a:cs typeface="Times New Roman" pitchFamily="18" charset="0"/>
              </a:rPr>
              <a:t>triệu</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đồng</a:t>
            </a:r>
            <a:endParaRPr lang="en-US" sz="2400" dirty="0" smtClean="0">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r>
              <a:rPr lang="vi-VN" sz="2400" b="1" dirty="0" smtClean="0">
                <a:solidFill>
                  <a:srgbClr val="FF0000"/>
                </a:solidFill>
                <a:latin typeface="Times New Roman" pitchFamily="18" charset="0"/>
                <a:ea typeface="Cambria" panose="02040503050406030204" pitchFamily="18" charset="0"/>
                <a:cs typeface="Times New Roman" pitchFamily="18" charset="0"/>
              </a:rPr>
              <a:t>2</a:t>
            </a:r>
            <a:r>
              <a:rPr lang="vi-VN" sz="2400" b="1" dirty="0">
                <a:solidFill>
                  <a:srgbClr val="FF0000"/>
                </a:solidFill>
                <a:latin typeface="Times New Roman" pitchFamily="18" charset="0"/>
                <a:ea typeface="Cambria" panose="02040503050406030204" pitchFamily="18" charset="0"/>
                <a:cs typeface="Times New Roman" pitchFamily="18" charset="0"/>
              </a:rPr>
              <a:t>. </a:t>
            </a:r>
            <a:r>
              <a:rPr lang="vi-VN" sz="2400" b="1" dirty="0" smtClean="0">
                <a:solidFill>
                  <a:srgbClr val="FF0000"/>
                </a:solidFill>
                <a:latin typeface="Times New Roman" pitchFamily="18" charset="0"/>
                <a:ea typeface="Cambria" panose="02040503050406030204" pitchFamily="18" charset="0"/>
                <a:cs typeface="Times New Roman" pitchFamily="18" charset="0"/>
              </a:rPr>
              <a:t>1% </a:t>
            </a:r>
            <a:r>
              <a:rPr lang="vi-VN" sz="2400" b="1" dirty="0">
                <a:solidFill>
                  <a:srgbClr val="FF0000"/>
                </a:solidFill>
                <a:latin typeface="Times New Roman" pitchFamily="18" charset="0"/>
                <a:ea typeface="Cambria" panose="02040503050406030204" pitchFamily="18" charset="0"/>
                <a:cs typeface="Times New Roman" pitchFamily="18" charset="0"/>
              </a:rPr>
              <a:t>Kinh phí CSSK ban đầu cho </a:t>
            </a:r>
            <a:r>
              <a:rPr lang="vi-VN" sz="2400" b="1" dirty="0" smtClean="0">
                <a:solidFill>
                  <a:srgbClr val="FF0000"/>
                </a:solidFill>
                <a:latin typeface="Times New Roman" pitchFamily="18" charset="0"/>
                <a:ea typeface="Cambria" panose="02040503050406030204" pitchFamily="18" charset="0"/>
                <a:cs typeface="Times New Roman" pitchFamily="18" charset="0"/>
              </a:rPr>
              <a:t>Giáo viên</a:t>
            </a:r>
            <a:endParaRPr lang="vi-VN" sz="2400" dirty="0">
              <a:latin typeface="Times New Roman" pitchFamily="18" charset="0"/>
              <a:ea typeface="Cambria" panose="02040503050406030204" pitchFamily="18" charset="0"/>
              <a:cs typeface="Times New Roman" pitchFamily="18" charset="0"/>
            </a:endParaRPr>
          </a:p>
          <a:p>
            <a:pPr lvl="0">
              <a:lnSpc>
                <a:spcPct val="120000"/>
              </a:lnSpc>
              <a:spcBef>
                <a:spcPts val="300"/>
              </a:spcBef>
              <a:spcAft>
                <a:spcPts val="300"/>
              </a:spcAft>
              <a:buFontTx/>
              <a:buChar char="-"/>
            </a:pPr>
            <a:r>
              <a:rPr lang="en-US" sz="2400" dirty="0" err="1" smtClean="0">
                <a:latin typeface="Times New Roman" pitchFamily="18" charset="0"/>
                <a:ea typeface="Cambria" panose="02040503050406030204" pitchFamily="18" charset="0"/>
                <a:cs typeface="Times New Roman" pitchFamily="18" charset="0"/>
              </a:rPr>
              <a:t>Không</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có</a:t>
            </a:r>
            <a:endParaRPr lang="en-US" sz="2400" dirty="0">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r>
              <a:rPr lang="vi-VN" sz="2400" b="1" dirty="0" smtClean="0">
                <a:solidFill>
                  <a:srgbClr val="FF0000"/>
                </a:solidFill>
                <a:latin typeface="Times New Roman" pitchFamily="18" charset="0"/>
                <a:ea typeface="Cambria" panose="02040503050406030204" pitchFamily="18" charset="0"/>
                <a:cs typeface="Times New Roman" pitchFamily="18" charset="0"/>
              </a:rPr>
              <a:t>3</a:t>
            </a:r>
            <a:r>
              <a:rPr lang="vi-VN" sz="2400" b="1" dirty="0">
                <a:solidFill>
                  <a:srgbClr val="FF0000"/>
                </a:solidFill>
                <a:latin typeface="Times New Roman" pitchFamily="18" charset="0"/>
                <a:ea typeface="Cambria" panose="02040503050406030204" pitchFamily="18" charset="0"/>
                <a:cs typeface="Times New Roman" pitchFamily="18" charset="0"/>
              </a:rPr>
              <a:t>. 5</a:t>
            </a:r>
            <a:r>
              <a:rPr lang="vi-VN" sz="2400" b="1" dirty="0" smtClean="0">
                <a:solidFill>
                  <a:srgbClr val="FF0000"/>
                </a:solidFill>
                <a:latin typeface="Times New Roman" pitchFamily="18" charset="0"/>
                <a:ea typeface="Cambria" panose="02040503050406030204" pitchFamily="18" charset="0"/>
                <a:cs typeface="Times New Roman" pitchFamily="18" charset="0"/>
              </a:rPr>
              <a:t>% Kinh </a:t>
            </a:r>
            <a:r>
              <a:rPr lang="vi-VN" sz="2400" b="1" dirty="0">
                <a:solidFill>
                  <a:srgbClr val="FF0000"/>
                </a:solidFill>
                <a:latin typeface="Times New Roman" pitchFamily="18" charset="0"/>
                <a:ea typeface="Cambria" panose="02040503050406030204" pitchFamily="18" charset="0"/>
                <a:cs typeface="Times New Roman" pitchFamily="18" charset="0"/>
              </a:rPr>
              <a:t>phí CSSK ban đầu cho </a:t>
            </a:r>
            <a:r>
              <a:rPr lang="vi-VN" sz="2400" b="1" dirty="0" smtClean="0">
                <a:solidFill>
                  <a:srgbClr val="FF0000"/>
                </a:solidFill>
                <a:latin typeface="Times New Roman" pitchFamily="18" charset="0"/>
                <a:ea typeface="Cambria" panose="02040503050406030204" pitchFamily="18" charset="0"/>
                <a:cs typeface="Times New Roman" pitchFamily="18" charset="0"/>
              </a:rPr>
              <a:t>trẻ em dưới 6 tuổi học tại các trường mầm non</a:t>
            </a:r>
            <a:r>
              <a:rPr lang="en-US" sz="2400" b="1" dirty="0" smtClean="0">
                <a:solidFill>
                  <a:srgbClr val="FF0000"/>
                </a:solidFill>
                <a:latin typeface="Times New Roman" pitchFamily="18" charset="0"/>
                <a:ea typeface="Cambria" panose="02040503050406030204" pitchFamily="18" charset="0"/>
                <a:cs typeface="Times New Roman" pitchFamily="18" charset="0"/>
              </a:rPr>
              <a:t>:</a:t>
            </a:r>
            <a:endParaRPr lang="vi-VN" sz="2400" dirty="0">
              <a:latin typeface="Times New Roman" panose="02020603050405020304" pitchFamily="18" charset="0"/>
              <a:ea typeface="Calibri" panose="020F0502020204030204" pitchFamily="34" charset="0"/>
              <a:cs typeface="Times New Roman" pitchFamily="18" charset="0"/>
            </a:endParaRPr>
          </a:p>
          <a:p>
            <a:pPr lvl="0">
              <a:lnSpc>
                <a:spcPct val="120000"/>
              </a:lnSpc>
              <a:spcBef>
                <a:spcPts val="300"/>
              </a:spcBef>
              <a:spcAft>
                <a:spcPts val="300"/>
              </a:spcAft>
              <a:buFontTx/>
              <a:buChar char="-"/>
            </a:pPr>
            <a:r>
              <a:rPr lang="en-US" sz="2400" dirty="0" err="1">
                <a:latin typeface="Times New Roman" pitchFamily="18" charset="0"/>
                <a:ea typeface="Cambria" panose="02040503050406030204" pitchFamily="18" charset="0"/>
                <a:cs typeface="Times New Roman" pitchFamily="18" charset="0"/>
              </a:rPr>
              <a:t>Đã</a:t>
            </a:r>
            <a:r>
              <a:rPr lang="en-US" sz="2400" dirty="0">
                <a:latin typeface="Times New Roman" pitchFamily="18" charset="0"/>
                <a:ea typeface="Cambria" panose="02040503050406030204" pitchFamily="18" charset="0"/>
                <a:cs typeface="Times New Roman" pitchFamily="18" charset="0"/>
              </a:rPr>
              <a:t> </a:t>
            </a:r>
            <a:r>
              <a:rPr lang="en-US" sz="2400" dirty="0" err="1">
                <a:latin typeface="Times New Roman" pitchFamily="18" charset="0"/>
                <a:ea typeface="Cambria" panose="02040503050406030204" pitchFamily="18" charset="0"/>
                <a:cs typeface="Times New Roman" pitchFamily="18" charset="0"/>
              </a:rPr>
              <a:t>trích</a:t>
            </a:r>
            <a:r>
              <a:rPr lang="en-US" sz="2400" dirty="0">
                <a:latin typeface="Times New Roman" pitchFamily="18" charset="0"/>
                <a:ea typeface="Cambria" panose="02040503050406030204" pitchFamily="18" charset="0"/>
                <a:cs typeface="Times New Roman" pitchFamily="18" charset="0"/>
              </a:rPr>
              <a:t> </a:t>
            </a:r>
            <a:r>
              <a:rPr lang="en-US" sz="2400" dirty="0" smtClean="0">
                <a:latin typeface="Times New Roman" pitchFamily="18" charset="0"/>
                <a:ea typeface="Cambria" panose="02040503050406030204" pitchFamily="18" charset="0"/>
                <a:cs typeface="Times New Roman" pitchFamily="18" charset="0"/>
              </a:rPr>
              <a:t>27/260 </a:t>
            </a:r>
            <a:r>
              <a:rPr lang="en-US" sz="2400" dirty="0" err="1" smtClean="0">
                <a:latin typeface="Times New Roman" pitchFamily="18" charset="0"/>
                <a:ea typeface="Cambria" panose="02040503050406030204" pitchFamily="18" charset="0"/>
                <a:cs typeface="Times New Roman" pitchFamily="18" charset="0"/>
              </a:rPr>
              <a:t>trường</a:t>
            </a:r>
            <a:r>
              <a:rPr lang="en-US" sz="2400" dirty="0">
                <a:latin typeface="Times New Roman" pitchFamily="18" charset="0"/>
                <a:ea typeface="Cambria" panose="02040503050406030204" pitchFamily="18" charset="0"/>
                <a:cs typeface="Times New Roman" pitchFamily="18" charset="0"/>
              </a:rPr>
              <a:t>, </a:t>
            </a:r>
            <a:r>
              <a:rPr lang="en-US" sz="2400" dirty="0" err="1">
                <a:latin typeface="Times New Roman" pitchFamily="18" charset="0"/>
                <a:ea typeface="Cambria" panose="02040503050406030204" pitchFamily="18" charset="0"/>
                <a:cs typeface="Times New Roman" pitchFamily="18" charset="0"/>
              </a:rPr>
              <a:t>số</a:t>
            </a:r>
            <a:r>
              <a:rPr lang="en-US" sz="2400" dirty="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tiền</a:t>
            </a:r>
            <a:r>
              <a:rPr lang="en-US" sz="2400" dirty="0" smtClean="0">
                <a:latin typeface="Times New Roman" pitchFamily="18" charset="0"/>
                <a:ea typeface="Cambria" panose="02040503050406030204" pitchFamily="18" charset="0"/>
                <a:cs typeface="Times New Roman" pitchFamily="18" charset="0"/>
              </a:rPr>
              <a:t> 326 </a:t>
            </a:r>
            <a:r>
              <a:rPr lang="en-US" sz="2400" dirty="0" err="1" smtClean="0">
                <a:latin typeface="Times New Roman" pitchFamily="18" charset="0"/>
                <a:ea typeface="Cambria" panose="02040503050406030204" pitchFamily="18" charset="0"/>
                <a:cs typeface="Times New Roman" pitchFamily="18" charset="0"/>
              </a:rPr>
              <a:t>triệu</a:t>
            </a:r>
            <a:endParaRPr lang="en-US" sz="2400" dirty="0" smtClean="0">
              <a:latin typeface="Times New Roman" pitchFamily="18" charset="0"/>
              <a:ea typeface="Cambria" panose="02040503050406030204" pitchFamily="18" charset="0"/>
              <a:cs typeface="Times New Roman" pitchFamily="18" charset="0"/>
            </a:endParaRPr>
          </a:p>
          <a:p>
            <a:pPr marL="823913" lvl="0" indent="-342900">
              <a:lnSpc>
                <a:spcPct val="120000"/>
              </a:lnSpc>
              <a:spcBef>
                <a:spcPts val="300"/>
              </a:spcBef>
              <a:spcAft>
                <a:spcPts val="300"/>
              </a:spcAft>
              <a:buFont typeface="Wingdings" pitchFamily="2" charset="2"/>
              <a:buChar char="Ø"/>
            </a:pPr>
            <a:r>
              <a:rPr lang="en-US" sz="2400" dirty="0" err="1" smtClean="0">
                <a:solidFill>
                  <a:srgbClr val="0066FF"/>
                </a:solidFill>
                <a:latin typeface="Times New Roman" pitchFamily="18" charset="0"/>
                <a:ea typeface="Cambria" panose="02040503050406030204" pitchFamily="18" charset="0"/>
                <a:cs typeface="Times New Roman" pitchFamily="18" charset="0"/>
              </a:rPr>
              <a:t>Hồ</a:t>
            </a:r>
            <a:r>
              <a:rPr lang="en-US" sz="2400" dirty="0" smtClean="0">
                <a:solidFill>
                  <a:srgbClr val="0066FF"/>
                </a:solidFill>
                <a:latin typeface="Times New Roman" pitchFamily="18" charset="0"/>
                <a:ea typeface="Cambria" panose="02040503050406030204" pitchFamily="18" charset="0"/>
                <a:cs typeface="Times New Roman" pitchFamily="18" charset="0"/>
              </a:rPr>
              <a:t> </a:t>
            </a:r>
            <a:r>
              <a:rPr lang="en-US" sz="2400" dirty="0" err="1" smtClean="0">
                <a:solidFill>
                  <a:srgbClr val="0066FF"/>
                </a:solidFill>
                <a:latin typeface="Times New Roman" pitchFamily="18" charset="0"/>
                <a:ea typeface="Cambria" panose="02040503050406030204" pitchFamily="18" charset="0"/>
                <a:cs typeface="Times New Roman" pitchFamily="18" charset="0"/>
              </a:rPr>
              <a:t>sơ</a:t>
            </a:r>
            <a:r>
              <a:rPr lang="en-US" sz="2400" dirty="0" smtClean="0">
                <a:solidFill>
                  <a:srgbClr val="0066FF"/>
                </a:solidFill>
                <a:latin typeface="Times New Roman" pitchFamily="18" charset="0"/>
                <a:ea typeface="Cambria" panose="02040503050406030204" pitchFamily="18" charset="0"/>
                <a:cs typeface="Times New Roman" pitchFamily="18" charset="0"/>
              </a:rPr>
              <a:t> </a:t>
            </a:r>
            <a:r>
              <a:rPr lang="en-US" sz="2400" dirty="0" err="1" smtClean="0">
                <a:solidFill>
                  <a:srgbClr val="0066FF"/>
                </a:solidFill>
                <a:latin typeface="Times New Roman" pitchFamily="18" charset="0"/>
                <a:ea typeface="Cambria" panose="02040503050406030204" pitchFamily="18" charset="0"/>
                <a:cs typeface="Times New Roman" pitchFamily="18" charset="0"/>
              </a:rPr>
              <a:t>trích</a:t>
            </a:r>
            <a:r>
              <a:rPr lang="en-US" sz="2400" dirty="0" smtClean="0">
                <a:solidFill>
                  <a:srgbClr val="0066FF"/>
                </a:solidFill>
                <a:latin typeface="Times New Roman" pitchFamily="18" charset="0"/>
                <a:ea typeface="Cambria" panose="02040503050406030204" pitchFamily="18" charset="0"/>
                <a:cs typeface="Times New Roman" pitchFamily="18" charset="0"/>
              </a:rPr>
              <a:t> </a:t>
            </a:r>
            <a:r>
              <a:rPr lang="en-US" sz="2400" dirty="0" err="1" smtClean="0">
                <a:solidFill>
                  <a:srgbClr val="0066FF"/>
                </a:solidFill>
                <a:latin typeface="Times New Roman" pitchFamily="18" charset="0"/>
                <a:ea typeface="Cambria" panose="02040503050406030204" pitchFamily="18" charset="0"/>
                <a:cs typeface="Times New Roman" pitchFamily="18" charset="0"/>
              </a:rPr>
              <a:t>kinh</a:t>
            </a:r>
            <a:r>
              <a:rPr lang="en-US" sz="2400" dirty="0" smtClean="0">
                <a:solidFill>
                  <a:srgbClr val="0066FF"/>
                </a:solidFill>
                <a:latin typeface="Times New Roman" pitchFamily="18" charset="0"/>
                <a:ea typeface="Cambria" panose="02040503050406030204" pitchFamily="18" charset="0"/>
                <a:cs typeface="Times New Roman" pitchFamily="18" charset="0"/>
              </a:rPr>
              <a:t> </a:t>
            </a:r>
            <a:r>
              <a:rPr lang="en-US" sz="2400" dirty="0" err="1" smtClean="0">
                <a:solidFill>
                  <a:srgbClr val="0066FF"/>
                </a:solidFill>
                <a:latin typeface="Times New Roman" pitchFamily="18" charset="0"/>
                <a:ea typeface="Cambria" panose="02040503050406030204" pitchFamily="18" charset="0"/>
                <a:cs typeface="Times New Roman" pitchFamily="18" charset="0"/>
              </a:rPr>
              <a:t>phí</a:t>
            </a:r>
            <a:r>
              <a:rPr lang="en-US" sz="2400" dirty="0" smtClean="0">
                <a:solidFill>
                  <a:srgbClr val="0066FF"/>
                </a:solidFill>
                <a:latin typeface="Times New Roman" pitchFamily="18" charset="0"/>
                <a:ea typeface="Cambria" panose="02040503050406030204" pitchFamily="18" charset="0"/>
                <a:cs typeface="Times New Roman" pitchFamily="18" charset="0"/>
              </a:rPr>
              <a:t> </a:t>
            </a:r>
            <a:r>
              <a:rPr lang="en-US" sz="2400" dirty="0" err="1" smtClean="0">
                <a:solidFill>
                  <a:srgbClr val="0066FF"/>
                </a:solidFill>
                <a:latin typeface="Times New Roman" pitchFamily="18" charset="0"/>
                <a:ea typeface="Cambria" panose="02040503050406030204" pitchFamily="18" charset="0"/>
                <a:cs typeface="Times New Roman" pitchFamily="18" charset="0"/>
              </a:rPr>
              <a:t>có</a:t>
            </a:r>
            <a:r>
              <a:rPr lang="en-US" sz="2400" dirty="0" smtClean="0">
                <a:solidFill>
                  <a:srgbClr val="0066FF"/>
                </a:solidFill>
                <a:latin typeface="Times New Roman" pitchFamily="18" charset="0"/>
                <a:ea typeface="Cambria" panose="02040503050406030204" pitchFamily="18" charset="0"/>
                <a:cs typeface="Times New Roman" pitchFamily="18" charset="0"/>
              </a:rPr>
              <a:t> </a:t>
            </a:r>
            <a:r>
              <a:rPr lang="en-US" sz="2400" dirty="0" err="1" smtClean="0">
                <a:solidFill>
                  <a:srgbClr val="0066FF"/>
                </a:solidFill>
                <a:latin typeface="Times New Roman" pitchFamily="18" charset="0"/>
                <a:ea typeface="Cambria" panose="02040503050406030204" pitchFamily="18" charset="0"/>
                <a:cs typeface="Times New Roman" pitchFamily="18" charset="0"/>
              </a:rPr>
              <a:t>Danh</a:t>
            </a:r>
            <a:r>
              <a:rPr lang="en-US" sz="2400" dirty="0" smtClean="0">
                <a:solidFill>
                  <a:srgbClr val="0066FF"/>
                </a:solidFill>
                <a:latin typeface="Times New Roman" pitchFamily="18" charset="0"/>
                <a:ea typeface="Cambria" panose="02040503050406030204" pitchFamily="18" charset="0"/>
                <a:cs typeface="Times New Roman" pitchFamily="18" charset="0"/>
              </a:rPr>
              <a:t> </a:t>
            </a:r>
            <a:r>
              <a:rPr lang="en-US" sz="2400" dirty="0" err="1" smtClean="0">
                <a:solidFill>
                  <a:srgbClr val="0066FF"/>
                </a:solidFill>
                <a:latin typeface="Times New Roman" pitchFamily="18" charset="0"/>
                <a:ea typeface="Cambria" panose="02040503050406030204" pitchFamily="18" charset="0"/>
                <a:cs typeface="Times New Roman" pitchFamily="18" charset="0"/>
              </a:rPr>
              <a:t>sách</a:t>
            </a:r>
            <a:r>
              <a:rPr lang="en-US" sz="2400" dirty="0" smtClean="0">
                <a:solidFill>
                  <a:srgbClr val="0066FF"/>
                </a:solidFill>
                <a:latin typeface="Times New Roman" pitchFamily="18" charset="0"/>
                <a:ea typeface="Cambria" panose="02040503050406030204" pitchFamily="18" charset="0"/>
                <a:cs typeface="Times New Roman" pitchFamily="18" charset="0"/>
              </a:rPr>
              <a:t> </a:t>
            </a:r>
            <a:r>
              <a:rPr lang="en-US" sz="2400" dirty="0" err="1" smtClean="0">
                <a:solidFill>
                  <a:srgbClr val="0066FF"/>
                </a:solidFill>
                <a:latin typeface="Times New Roman" pitchFamily="18" charset="0"/>
                <a:ea typeface="Cambria" panose="02040503050406030204" pitchFamily="18" charset="0"/>
                <a:cs typeface="Times New Roman" pitchFamily="18" charset="0"/>
              </a:rPr>
              <a:t>học</a:t>
            </a:r>
            <a:r>
              <a:rPr lang="en-US" sz="2400" dirty="0" smtClean="0">
                <a:solidFill>
                  <a:srgbClr val="0066FF"/>
                </a:solidFill>
                <a:latin typeface="Times New Roman" pitchFamily="18" charset="0"/>
                <a:ea typeface="Cambria" panose="02040503050406030204" pitchFamily="18" charset="0"/>
                <a:cs typeface="Times New Roman" pitchFamily="18" charset="0"/>
              </a:rPr>
              <a:t> </a:t>
            </a:r>
            <a:r>
              <a:rPr lang="en-US" sz="2400" dirty="0" err="1" smtClean="0">
                <a:solidFill>
                  <a:srgbClr val="0066FF"/>
                </a:solidFill>
                <a:latin typeface="Times New Roman" pitchFamily="18" charset="0"/>
                <a:ea typeface="Cambria" panose="02040503050406030204" pitchFamily="18" charset="0"/>
                <a:cs typeface="Times New Roman" pitchFamily="18" charset="0"/>
              </a:rPr>
              <a:t>sinh</a:t>
            </a:r>
            <a:r>
              <a:rPr lang="en-US" sz="2400" dirty="0" smtClean="0">
                <a:solidFill>
                  <a:srgbClr val="0066FF"/>
                </a:solidFill>
                <a:latin typeface="Times New Roman" pitchFamily="18" charset="0"/>
                <a:ea typeface="Cambria" panose="02040503050406030204" pitchFamily="18" charset="0"/>
                <a:cs typeface="Times New Roman" pitchFamily="18" charset="0"/>
              </a:rPr>
              <a:t> </a:t>
            </a:r>
            <a:r>
              <a:rPr lang="en-US" sz="2400" dirty="0" err="1" smtClean="0">
                <a:solidFill>
                  <a:srgbClr val="0066FF"/>
                </a:solidFill>
                <a:latin typeface="Times New Roman" pitchFamily="18" charset="0"/>
                <a:ea typeface="Cambria" panose="02040503050406030204" pitchFamily="18" charset="0"/>
                <a:cs typeface="Times New Roman" pitchFamily="18" charset="0"/>
              </a:rPr>
              <a:t>có</a:t>
            </a:r>
            <a:r>
              <a:rPr lang="en-US" sz="2400" dirty="0" smtClean="0">
                <a:solidFill>
                  <a:srgbClr val="0066FF"/>
                </a:solidFill>
                <a:latin typeface="Times New Roman" pitchFamily="18" charset="0"/>
                <a:ea typeface="Cambria" panose="02040503050406030204" pitchFamily="18" charset="0"/>
                <a:cs typeface="Times New Roman" pitchFamily="18" charset="0"/>
              </a:rPr>
              <a:t> </a:t>
            </a:r>
            <a:r>
              <a:rPr lang="en-US" sz="2400" dirty="0" err="1" smtClean="0">
                <a:solidFill>
                  <a:srgbClr val="C00000"/>
                </a:solidFill>
                <a:latin typeface="Times New Roman" pitchFamily="18" charset="0"/>
                <a:ea typeface="Cambria" panose="02040503050406030204" pitchFamily="18" charset="0"/>
                <a:cs typeface="Times New Roman" pitchFamily="18" charset="0"/>
              </a:rPr>
              <a:t>mã</a:t>
            </a:r>
            <a:r>
              <a:rPr lang="en-US" sz="2400" dirty="0" smtClean="0">
                <a:solidFill>
                  <a:srgbClr val="C00000"/>
                </a:solidFill>
                <a:latin typeface="Times New Roman" pitchFamily="18" charset="0"/>
                <a:ea typeface="Cambria" panose="02040503050406030204" pitchFamily="18" charset="0"/>
                <a:cs typeface="Times New Roman" pitchFamily="18" charset="0"/>
              </a:rPr>
              <a:t> </a:t>
            </a:r>
            <a:r>
              <a:rPr lang="en-US" sz="2400" dirty="0" err="1" smtClean="0">
                <a:solidFill>
                  <a:srgbClr val="C00000"/>
                </a:solidFill>
                <a:latin typeface="Times New Roman" pitchFamily="18" charset="0"/>
                <a:ea typeface="Cambria" panose="02040503050406030204" pitchFamily="18" charset="0"/>
                <a:cs typeface="Times New Roman" pitchFamily="18" charset="0"/>
              </a:rPr>
              <a:t>thẻ</a:t>
            </a:r>
            <a:r>
              <a:rPr lang="en-US" sz="2400" dirty="0" smtClean="0">
                <a:solidFill>
                  <a:srgbClr val="C00000"/>
                </a:solidFill>
                <a:latin typeface="Times New Roman" pitchFamily="18" charset="0"/>
                <a:ea typeface="Cambria" panose="02040503050406030204" pitchFamily="18" charset="0"/>
                <a:cs typeface="Times New Roman" pitchFamily="18" charset="0"/>
              </a:rPr>
              <a:t> BHYT </a:t>
            </a:r>
            <a:r>
              <a:rPr lang="en-US" sz="2400" dirty="0" err="1" smtClean="0">
                <a:solidFill>
                  <a:srgbClr val="C00000"/>
                </a:solidFill>
                <a:latin typeface="Times New Roman" pitchFamily="18" charset="0"/>
                <a:ea typeface="Cambria" panose="02040503050406030204" pitchFamily="18" charset="0"/>
                <a:cs typeface="Times New Roman" pitchFamily="18" charset="0"/>
              </a:rPr>
              <a:t>trẻ</a:t>
            </a:r>
            <a:r>
              <a:rPr lang="en-US" sz="2400" dirty="0" smtClean="0">
                <a:solidFill>
                  <a:srgbClr val="C00000"/>
                </a:solidFill>
                <a:latin typeface="Times New Roman" pitchFamily="18" charset="0"/>
                <a:ea typeface="Cambria" panose="02040503050406030204" pitchFamily="18" charset="0"/>
                <a:cs typeface="Times New Roman" pitchFamily="18" charset="0"/>
              </a:rPr>
              <a:t> </a:t>
            </a:r>
            <a:r>
              <a:rPr lang="en-US" sz="2400" dirty="0" err="1" smtClean="0">
                <a:solidFill>
                  <a:srgbClr val="C00000"/>
                </a:solidFill>
                <a:latin typeface="Times New Roman" pitchFamily="18" charset="0"/>
                <a:ea typeface="Cambria" panose="02040503050406030204" pitchFamily="18" charset="0"/>
                <a:cs typeface="Times New Roman" pitchFamily="18" charset="0"/>
              </a:rPr>
              <a:t>em</a:t>
            </a:r>
            <a:r>
              <a:rPr lang="en-US" sz="2400" dirty="0" smtClean="0">
                <a:solidFill>
                  <a:srgbClr val="C00000"/>
                </a:solidFill>
                <a:latin typeface="Times New Roman" pitchFamily="18" charset="0"/>
                <a:ea typeface="Cambria" panose="02040503050406030204" pitchFamily="18" charset="0"/>
                <a:cs typeface="Times New Roman" pitchFamily="18" charset="0"/>
              </a:rPr>
              <a:t> </a:t>
            </a:r>
            <a:r>
              <a:rPr lang="en-US" sz="2400" dirty="0" err="1" smtClean="0">
                <a:solidFill>
                  <a:srgbClr val="C00000"/>
                </a:solidFill>
                <a:latin typeface="Times New Roman" pitchFamily="18" charset="0"/>
                <a:ea typeface="Cambria" panose="02040503050406030204" pitchFamily="18" charset="0"/>
                <a:cs typeface="Times New Roman" pitchFamily="18" charset="0"/>
              </a:rPr>
              <a:t>dưới</a:t>
            </a:r>
            <a:r>
              <a:rPr lang="en-US" sz="2400" dirty="0" smtClean="0">
                <a:solidFill>
                  <a:srgbClr val="C00000"/>
                </a:solidFill>
                <a:latin typeface="Times New Roman" pitchFamily="18" charset="0"/>
                <a:ea typeface="Cambria" panose="02040503050406030204" pitchFamily="18" charset="0"/>
                <a:cs typeface="Times New Roman" pitchFamily="18" charset="0"/>
              </a:rPr>
              <a:t> 6 </a:t>
            </a:r>
            <a:r>
              <a:rPr lang="en-US" sz="2400" dirty="0" err="1" smtClean="0">
                <a:solidFill>
                  <a:srgbClr val="C00000"/>
                </a:solidFill>
                <a:latin typeface="Times New Roman" pitchFamily="18" charset="0"/>
                <a:ea typeface="Cambria" panose="02040503050406030204" pitchFamily="18" charset="0"/>
                <a:cs typeface="Times New Roman" pitchFamily="18" charset="0"/>
              </a:rPr>
              <a:t>tuổi</a:t>
            </a:r>
            <a:endParaRPr lang="en-US" sz="2400" dirty="0">
              <a:solidFill>
                <a:srgbClr val="C00000"/>
              </a:solidFill>
              <a:latin typeface="Times New Roman" pitchFamily="18" charset="0"/>
              <a:ea typeface="Cambria" panose="02040503050406030204" pitchFamily="18" charset="0"/>
              <a:cs typeface="Times New Roman" pitchFamily="18" charset="0"/>
            </a:endParaRPr>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15</a:t>
            </a:fld>
            <a:endParaRPr lang="en-US"/>
          </a:p>
        </p:txBody>
      </p:sp>
    </p:spTree>
    <p:extLst>
      <p:ext uri="{BB962C8B-B14F-4D97-AF65-F5344CB8AC3E}">
        <p14:creationId xmlns:p14="http://schemas.microsoft.com/office/powerpoint/2010/main" val="277077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0" y="42861"/>
            <a:ext cx="9144000" cy="365126"/>
          </a:xfrm>
        </p:spPr>
        <p:txBody>
          <a:bodyPr/>
          <a:lstStyle/>
          <a:p>
            <a:r>
              <a:rPr lang="vi-VN" sz="2600" dirty="0" smtClean="0"/>
              <a:t>Tình hình nộp hồ sơ trích kinh phí năm học 2022-2023</a:t>
            </a:r>
            <a:endParaRPr lang="en-US" sz="2600" dirty="0"/>
          </a:p>
        </p:txBody>
      </p:sp>
      <p:sp>
        <p:nvSpPr>
          <p:cNvPr id="3" name="Content Placeholder 2">
            <a:extLst>
              <a:ext uri="{FF2B5EF4-FFF2-40B4-BE49-F238E27FC236}">
                <a16:creationId xmlns:a16="http://schemas.microsoft.com/office/drawing/2014/main" id="{B70C998C-6723-238F-6C89-DCD5D2F03931}"/>
              </a:ext>
            </a:extLst>
          </p:cNvPr>
          <p:cNvSpPr>
            <a:spLocks noGrp="1"/>
          </p:cNvSpPr>
          <p:nvPr>
            <p:ph idx="1"/>
          </p:nvPr>
        </p:nvSpPr>
        <p:spPr>
          <a:xfrm>
            <a:off x="89806" y="596900"/>
            <a:ext cx="9054193" cy="6085254"/>
          </a:xfrm>
        </p:spPr>
        <p:txBody>
          <a:bodyPr>
            <a:noAutofit/>
          </a:bodyPr>
          <a:lstStyle/>
          <a:p>
            <a:pPr marL="0" indent="0" algn="just">
              <a:lnSpc>
                <a:spcPct val="120000"/>
              </a:lnSpc>
              <a:spcBef>
                <a:spcPts val="300"/>
              </a:spcBef>
              <a:spcAft>
                <a:spcPts val="300"/>
              </a:spcAft>
              <a:buNone/>
            </a:pPr>
            <a:r>
              <a:rPr lang="en-US" sz="2400" b="1" dirty="0" smtClean="0">
                <a:solidFill>
                  <a:srgbClr val="FF0000"/>
                </a:solidFill>
                <a:latin typeface="Times New Roman" pitchFamily="18" charset="0"/>
                <a:ea typeface="Cambria" panose="02040503050406030204" pitchFamily="18" charset="0"/>
                <a:cs typeface="Times New Roman" pitchFamily="18" charset="0"/>
              </a:rPr>
              <a:t> </a:t>
            </a:r>
            <a:r>
              <a:rPr lang="vi-VN" sz="2400" b="1" dirty="0" smtClean="0">
                <a:solidFill>
                  <a:srgbClr val="FF0000"/>
                </a:solidFill>
                <a:latin typeface="Times New Roman" pitchFamily="18" charset="0"/>
                <a:ea typeface="Cambria" panose="02040503050406030204" pitchFamily="18" charset="0"/>
                <a:cs typeface="Times New Roman" pitchFamily="18" charset="0"/>
              </a:rPr>
              <a:t>5% Kinh phí CSSK ban đầu cho Học sinh tham gia BHYT:</a:t>
            </a:r>
            <a:endParaRPr lang="en-US" sz="2400" dirty="0">
              <a:latin typeface="Times New Roman" pitchFamily="18" charset="0"/>
              <a:ea typeface="Cambria" panose="02040503050406030204" pitchFamily="18" charset="0"/>
              <a:cs typeface="Times New Roman" pitchFamily="18" charset="0"/>
            </a:endParaRPr>
          </a:p>
          <a:p>
            <a:pPr lvl="0">
              <a:lnSpc>
                <a:spcPct val="120000"/>
              </a:lnSpc>
              <a:spcBef>
                <a:spcPts val="300"/>
              </a:spcBef>
              <a:spcAft>
                <a:spcPts val="300"/>
              </a:spcAft>
              <a:buFontTx/>
              <a:buChar char="-"/>
            </a:pPr>
            <a:r>
              <a:rPr lang="en-US" sz="2400" dirty="0" smtClean="0">
                <a:latin typeface="Times New Roman" pitchFamily="18" charset="0"/>
                <a:ea typeface="Cambria" panose="02040503050406030204" pitchFamily="18" charset="0"/>
                <a:cs typeface="Times New Roman" pitchFamily="18" charset="0"/>
              </a:rPr>
              <a:t>54 </a:t>
            </a:r>
            <a:r>
              <a:rPr lang="en-US" sz="2400" dirty="0" err="1" smtClean="0">
                <a:latin typeface="Times New Roman" pitchFamily="18" charset="0"/>
                <a:ea typeface="Cambria" panose="02040503050406030204" pitchFamily="18" charset="0"/>
                <a:cs typeface="Times New Roman" pitchFamily="18" charset="0"/>
              </a:rPr>
              <a:t>trường</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đã</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nộp</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hồ</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sơ</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đủ</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điều</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kiện</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trích</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kinh</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phí</a:t>
            </a:r>
            <a:endParaRPr lang="en-US" sz="2400" dirty="0" smtClean="0">
              <a:latin typeface="Times New Roman" pitchFamily="18" charset="0"/>
              <a:ea typeface="Cambria" panose="02040503050406030204" pitchFamily="18" charset="0"/>
              <a:cs typeface="Times New Roman" pitchFamily="18" charset="0"/>
            </a:endParaRPr>
          </a:p>
          <a:p>
            <a:pPr>
              <a:lnSpc>
                <a:spcPct val="120000"/>
              </a:lnSpc>
              <a:spcBef>
                <a:spcPts val="300"/>
              </a:spcBef>
              <a:spcAft>
                <a:spcPts val="300"/>
              </a:spcAft>
              <a:buFontTx/>
              <a:buChar char="-"/>
            </a:pPr>
            <a:r>
              <a:rPr lang="en-US" sz="2400" dirty="0" smtClean="0">
                <a:latin typeface="Times New Roman" pitchFamily="18" charset="0"/>
                <a:ea typeface="Cambria" panose="02040503050406030204" pitchFamily="18" charset="0"/>
                <a:cs typeface="Times New Roman" pitchFamily="18" charset="0"/>
              </a:rPr>
              <a:t>3 </a:t>
            </a:r>
            <a:r>
              <a:rPr lang="en-US" sz="2400" dirty="0" err="1">
                <a:latin typeface="Times New Roman" pitchFamily="18" charset="0"/>
                <a:ea typeface="Cambria" panose="02040503050406030204" pitchFamily="18" charset="0"/>
                <a:cs typeface="Times New Roman" pitchFamily="18" charset="0"/>
              </a:rPr>
              <a:t>trường</a:t>
            </a:r>
            <a:r>
              <a:rPr lang="en-US" sz="2400" dirty="0">
                <a:latin typeface="Times New Roman" pitchFamily="18" charset="0"/>
                <a:ea typeface="Cambria" panose="02040503050406030204" pitchFamily="18" charset="0"/>
                <a:cs typeface="Times New Roman" pitchFamily="18" charset="0"/>
              </a:rPr>
              <a:t> </a:t>
            </a:r>
            <a:r>
              <a:rPr lang="en-US" sz="2400" dirty="0" err="1">
                <a:latin typeface="Times New Roman" pitchFamily="18" charset="0"/>
                <a:ea typeface="Cambria" panose="02040503050406030204" pitchFamily="18" charset="0"/>
                <a:cs typeface="Times New Roman" pitchFamily="18" charset="0"/>
              </a:rPr>
              <a:t>đã</a:t>
            </a:r>
            <a:r>
              <a:rPr lang="en-US" sz="2400" dirty="0">
                <a:latin typeface="Times New Roman" pitchFamily="18" charset="0"/>
                <a:ea typeface="Cambria" panose="02040503050406030204" pitchFamily="18" charset="0"/>
                <a:cs typeface="Times New Roman" pitchFamily="18" charset="0"/>
              </a:rPr>
              <a:t> </a:t>
            </a:r>
            <a:r>
              <a:rPr lang="en-US" sz="2400" dirty="0" err="1">
                <a:latin typeface="Times New Roman" pitchFamily="18" charset="0"/>
                <a:ea typeface="Cambria" panose="02040503050406030204" pitchFamily="18" charset="0"/>
                <a:cs typeface="Times New Roman" pitchFamily="18" charset="0"/>
              </a:rPr>
              <a:t>nộp</a:t>
            </a:r>
            <a:r>
              <a:rPr lang="en-US" sz="2400" dirty="0">
                <a:latin typeface="Times New Roman" pitchFamily="18" charset="0"/>
                <a:ea typeface="Cambria" panose="02040503050406030204" pitchFamily="18" charset="0"/>
                <a:cs typeface="Times New Roman" pitchFamily="18" charset="0"/>
              </a:rPr>
              <a:t> </a:t>
            </a:r>
            <a:r>
              <a:rPr lang="en-US" sz="2400" dirty="0" err="1">
                <a:latin typeface="Times New Roman" pitchFamily="18" charset="0"/>
                <a:ea typeface="Cambria" panose="02040503050406030204" pitchFamily="18" charset="0"/>
                <a:cs typeface="Times New Roman" pitchFamily="18" charset="0"/>
              </a:rPr>
              <a:t>hồ</a:t>
            </a:r>
            <a:r>
              <a:rPr lang="en-US" sz="2400" dirty="0">
                <a:latin typeface="Times New Roman" pitchFamily="18" charset="0"/>
                <a:ea typeface="Cambria" panose="02040503050406030204" pitchFamily="18" charset="0"/>
                <a:cs typeface="Times New Roman" pitchFamily="18" charset="0"/>
              </a:rPr>
              <a:t> </a:t>
            </a:r>
            <a:r>
              <a:rPr lang="en-US" sz="2400" dirty="0" err="1">
                <a:latin typeface="Times New Roman" pitchFamily="18" charset="0"/>
                <a:ea typeface="Cambria" panose="02040503050406030204" pitchFamily="18" charset="0"/>
                <a:cs typeface="Times New Roman" pitchFamily="18" charset="0"/>
              </a:rPr>
              <a:t>sơ</a:t>
            </a:r>
            <a:r>
              <a:rPr lang="en-US" sz="2400" dirty="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không</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đủ</a:t>
            </a:r>
            <a:r>
              <a:rPr lang="en-US" sz="2400" dirty="0" smtClean="0">
                <a:latin typeface="Times New Roman" pitchFamily="18" charset="0"/>
                <a:ea typeface="Cambria" panose="02040503050406030204" pitchFamily="18" charset="0"/>
                <a:cs typeface="Times New Roman" pitchFamily="18" charset="0"/>
              </a:rPr>
              <a:t> </a:t>
            </a:r>
            <a:r>
              <a:rPr lang="en-US" sz="2400" dirty="0" err="1">
                <a:latin typeface="Times New Roman" pitchFamily="18" charset="0"/>
                <a:ea typeface="Cambria" panose="02040503050406030204" pitchFamily="18" charset="0"/>
                <a:cs typeface="Times New Roman" pitchFamily="18" charset="0"/>
              </a:rPr>
              <a:t>điều</a:t>
            </a:r>
            <a:r>
              <a:rPr lang="en-US" sz="2400" dirty="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kiện</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trích</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kinh</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phí</a:t>
            </a:r>
            <a:endParaRPr lang="en-US" sz="2400" dirty="0">
              <a:latin typeface="Times New Roman" pitchFamily="18" charset="0"/>
              <a:ea typeface="Cambria" panose="02040503050406030204" pitchFamily="18" charset="0"/>
              <a:cs typeface="Times New Roman" pitchFamily="18" charset="0"/>
            </a:endParaRPr>
          </a:p>
          <a:p>
            <a:pPr lvl="0">
              <a:lnSpc>
                <a:spcPct val="120000"/>
              </a:lnSpc>
              <a:spcBef>
                <a:spcPts val="300"/>
              </a:spcBef>
              <a:spcAft>
                <a:spcPts val="300"/>
              </a:spcAft>
              <a:buFontTx/>
              <a:buChar char="-"/>
            </a:pPr>
            <a:r>
              <a:rPr lang="en-US" sz="2400" dirty="0" smtClean="0">
                <a:latin typeface="Times New Roman" pitchFamily="18" charset="0"/>
                <a:ea typeface="Cambria" panose="02040503050406030204" pitchFamily="18" charset="0"/>
                <a:cs typeface="Times New Roman" pitchFamily="18" charset="0"/>
              </a:rPr>
              <a:t>79 </a:t>
            </a:r>
            <a:r>
              <a:rPr lang="en-US" sz="2400" dirty="0" err="1" smtClean="0">
                <a:latin typeface="Times New Roman" pitchFamily="18" charset="0"/>
                <a:ea typeface="Cambria" panose="02040503050406030204" pitchFamily="18" charset="0"/>
                <a:cs typeface="Times New Roman" pitchFamily="18" charset="0"/>
              </a:rPr>
              <a:t>trường</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chưa</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nộp</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hồ</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sơ</a:t>
            </a:r>
            <a:endParaRPr lang="en-US" sz="2400" dirty="0" smtClean="0">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endParaRPr lang="vi-VN" sz="2400" b="1" dirty="0" smtClean="0">
              <a:solidFill>
                <a:srgbClr val="FF0000"/>
              </a:solidFill>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r>
              <a:rPr lang="vi-VN" sz="2400" b="1" dirty="0" smtClean="0">
                <a:solidFill>
                  <a:srgbClr val="FF0000"/>
                </a:solidFill>
                <a:latin typeface="Times New Roman" pitchFamily="18" charset="0"/>
                <a:ea typeface="Cambria" panose="02040503050406030204" pitchFamily="18" charset="0"/>
                <a:cs typeface="Times New Roman" pitchFamily="18" charset="0"/>
              </a:rPr>
              <a:t> 1% </a:t>
            </a:r>
            <a:r>
              <a:rPr lang="vi-VN" sz="2400" b="1" dirty="0">
                <a:solidFill>
                  <a:srgbClr val="FF0000"/>
                </a:solidFill>
                <a:latin typeface="Times New Roman" pitchFamily="18" charset="0"/>
                <a:ea typeface="Cambria" panose="02040503050406030204" pitchFamily="18" charset="0"/>
                <a:cs typeface="Times New Roman" pitchFamily="18" charset="0"/>
              </a:rPr>
              <a:t>Kinh phí CSSK ban đầu cho </a:t>
            </a:r>
            <a:r>
              <a:rPr lang="vi-VN" sz="2400" b="1" dirty="0" smtClean="0">
                <a:solidFill>
                  <a:srgbClr val="FF0000"/>
                </a:solidFill>
                <a:latin typeface="Times New Roman" pitchFamily="18" charset="0"/>
                <a:ea typeface="Cambria" panose="02040503050406030204" pitchFamily="18" charset="0"/>
                <a:cs typeface="Times New Roman" pitchFamily="18" charset="0"/>
              </a:rPr>
              <a:t>Giáo viên</a:t>
            </a:r>
            <a:endParaRPr lang="vi-VN" sz="2400" dirty="0">
              <a:latin typeface="Times New Roman" pitchFamily="18" charset="0"/>
              <a:ea typeface="Cambria" panose="02040503050406030204" pitchFamily="18" charset="0"/>
              <a:cs typeface="Times New Roman" pitchFamily="18" charset="0"/>
            </a:endParaRPr>
          </a:p>
          <a:p>
            <a:pPr lvl="0">
              <a:lnSpc>
                <a:spcPct val="120000"/>
              </a:lnSpc>
              <a:spcBef>
                <a:spcPts val="300"/>
              </a:spcBef>
              <a:spcAft>
                <a:spcPts val="300"/>
              </a:spcAft>
              <a:buFontTx/>
              <a:buChar char="-"/>
            </a:pPr>
            <a:r>
              <a:rPr lang="en-US" sz="2400" dirty="0" err="1" smtClean="0">
                <a:latin typeface="Times New Roman" pitchFamily="18" charset="0"/>
                <a:ea typeface="Cambria" panose="02040503050406030204" pitchFamily="18" charset="0"/>
                <a:cs typeface="Times New Roman" pitchFamily="18" charset="0"/>
              </a:rPr>
              <a:t>Không</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có</a:t>
            </a:r>
            <a:endParaRPr lang="en-US" sz="2400" dirty="0">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endParaRPr lang="vi-VN" sz="2400" b="1" dirty="0" smtClean="0">
              <a:solidFill>
                <a:srgbClr val="FF0000"/>
              </a:solidFill>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r>
              <a:rPr lang="vi-VN" sz="2400" b="1" dirty="0" smtClean="0">
                <a:solidFill>
                  <a:srgbClr val="FF0000"/>
                </a:solidFill>
                <a:latin typeface="Times New Roman" pitchFamily="18" charset="0"/>
                <a:ea typeface="Cambria" panose="02040503050406030204" pitchFamily="18" charset="0"/>
                <a:cs typeface="Times New Roman" pitchFamily="18" charset="0"/>
              </a:rPr>
              <a:t> </a:t>
            </a:r>
            <a:r>
              <a:rPr lang="vi-VN" sz="2400" b="1" dirty="0">
                <a:solidFill>
                  <a:srgbClr val="FF0000"/>
                </a:solidFill>
                <a:latin typeface="Times New Roman" pitchFamily="18" charset="0"/>
                <a:ea typeface="Cambria" panose="02040503050406030204" pitchFamily="18" charset="0"/>
                <a:cs typeface="Times New Roman" pitchFamily="18" charset="0"/>
              </a:rPr>
              <a:t>5</a:t>
            </a:r>
            <a:r>
              <a:rPr lang="vi-VN" sz="2400" b="1" dirty="0" smtClean="0">
                <a:solidFill>
                  <a:srgbClr val="FF0000"/>
                </a:solidFill>
                <a:latin typeface="Times New Roman" pitchFamily="18" charset="0"/>
                <a:ea typeface="Cambria" panose="02040503050406030204" pitchFamily="18" charset="0"/>
                <a:cs typeface="Times New Roman" pitchFamily="18" charset="0"/>
              </a:rPr>
              <a:t>% Kinh </a:t>
            </a:r>
            <a:r>
              <a:rPr lang="vi-VN" sz="2400" b="1" dirty="0">
                <a:solidFill>
                  <a:srgbClr val="FF0000"/>
                </a:solidFill>
                <a:latin typeface="Times New Roman" pitchFamily="18" charset="0"/>
                <a:ea typeface="Cambria" panose="02040503050406030204" pitchFamily="18" charset="0"/>
                <a:cs typeface="Times New Roman" pitchFamily="18" charset="0"/>
              </a:rPr>
              <a:t>phí CSSK ban đầu cho </a:t>
            </a:r>
            <a:r>
              <a:rPr lang="vi-VN" sz="2400" b="1" dirty="0" smtClean="0">
                <a:solidFill>
                  <a:srgbClr val="FF0000"/>
                </a:solidFill>
                <a:latin typeface="Times New Roman" pitchFamily="18" charset="0"/>
                <a:ea typeface="Cambria" panose="02040503050406030204" pitchFamily="18" charset="0"/>
                <a:cs typeface="Times New Roman" pitchFamily="18" charset="0"/>
              </a:rPr>
              <a:t>trẻ em dưới 6 tuổi học tại các trường mầm non</a:t>
            </a:r>
            <a:r>
              <a:rPr lang="en-US" sz="2400" b="1" dirty="0" smtClean="0">
                <a:solidFill>
                  <a:srgbClr val="FF0000"/>
                </a:solidFill>
                <a:latin typeface="Times New Roman" pitchFamily="18" charset="0"/>
                <a:ea typeface="Cambria" panose="02040503050406030204" pitchFamily="18" charset="0"/>
                <a:cs typeface="Times New Roman" pitchFamily="18" charset="0"/>
              </a:rPr>
              <a:t>:</a:t>
            </a:r>
          </a:p>
          <a:p>
            <a:pPr lvl="0">
              <a:lnSpc>
                <a:spcPct val="120000"/>
              </a:lnSpc>
              <a:spcBef>
                <a:spcPts val="300"/>
              </a:spcBef>
              <a:spcAft>
                <a:spcPts val="300"/>
              </a:spcAft>
              <a:buFontTx/>
              <a:buChar char="-"/>
            </a:pPr>
            <a:r>
              <a:rPr lang="en-US" sz="2400" dirty="0" err="1" smtClean="0">
                <a:latin typeface="Times New Roman" pitchFamily="18" charset="0"/>
                <a:ea typeface="Cambria" panose="02040503050406030204" pitchFamily="18" charset="0"/>
                <a:cs typeface="Times New Roman" pitchFamily="18" charset="0"/>
              </a:rPr>
              <a:t>Chưa</a:t>
            </a:r>
            <a:r>
              <a:rPr lang="en-US" sz="2400" dirty="0" smtClean="0">
                <a:latin typeface="Times New Roman" pitchFamily="18" charset="0"/>
                <a:ea typeface="Cambria" panose="02040503050406030204" pitchFamily="18" charset="0"/>
                <a:cs typeface="Times New Roman" pitchFamily="18" charset="0"/>
              </a:rPr>
              <a:t> </a:t>
            </a:r>
            <a:r>
              <a:rPr lang="en-US" sz="2400" dirty="0" err="1" smtClean="0">
                <a:latin typeface="Times New Roman" pitchFamily="18" charset="0"/>
                <a:ea typeface="Cambria" panose="02040503050406030204" pitchFamily="18" charset="0"/>
                <a:cs typeface="Times New Roman" pitchFamily="18" charset="0"/>
              </a:rPr>
              <a:t>nộp</a:t>
            </a:r>
            <a:endParaRPr lang="vi-VN" sz="2400" dirty="0">
              <a:latin typeface="Times New Roman" panose="02020603050405020304" pitchFamily="18" charset="0"/>
              <a:ea typeface="Calibri" panose="020F0502020204030204" pitchFamily="34" charset="0"/>
              <a:cs typeface="Times New Roman" pitchFamily="18" charset="0"/>
            </a:endParaRPr>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16</a:t>
            </a:fld>
            <a:endParaRPr lang="en-US"/>
          </a:p>
        </p:txBody>
      </p:sp>
    </p:spTree>
    <p:extLst>
      <p:ext uri="{BB962C8B-B14F-4D97-AF65-F5344CB8AC3E}">
        <p14:creationId xmlns:p14="http://schemas.microsoft.com/office/powerpoint/2010/main" val="399149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0" y="42861"/>
            <a:ext cx="9144000" cy="365126"/>
          </a:xfrm>
        </p:spPr>
        <p:txBody>
          <a:bodyPr/>
          <a:lstStyle/>
          <a:p>
            <a:r>
              <a:rPr lang="vi-VN" sz="2800" dirty="0" smtClean="0"/>
              <a:t>Hồ sơ đề nghị trích chuyển kinh phí CSSKBĐ</a:t>
            </a:r>
            <a:endParaRPr lang="en-US" sz="2800" dirty="0"/>
          </a:p>
        </p:txBody>
      </p:sp>
      <p:sp>
        <p:nvSpPr>
          <p:cNvPr id="3" name="Content Placeholder 2">
            <a:extLst>
              <a:ext uri="{FF2B5EF4-FFF2-40B4-BE49-F238E27FC236}">
                <a16:creationId xmlns:a16="http://schemas.microsoft.com/office/drawing/2014/main" id="{B70C998C-6723-238F-6C89-DCD5D2F03931}"/>
              </a:ext>
            </a:extLst>
          </p:cNvPr>
          <p:cNvSpPr>
            <a:spLocks noGrp="1"/>
          </p:cNvSpPr>
          <p:nvPr>
            <p:ph idx="1"/>
          </p:nvPr>
        </p:nvSpPr>
        <p:spPr>
          <a:xfrm>
            <a:off x="89806" y="596900"/>
            <a:ext cx="9054193" cy="5869214"/>
          </a:xfrm>
        </p:spPr>
        <p:txBody>
          <a:bodyPr>
            <a:noAutofit/>
          </a:bodyPr>
          <a:lstStyle/>
          <a:p>
            <a:pPr marL="0" indent="0" algn="just">
              <a:lnSpc>
                <a:spcPct val="120000"/>
              </a:lnSpc>
              <a:spcBef>
                <a:spcPts val="300"/>
              </a:spcBef>
              <a:spcAft>
                <a:spcPts val="300"/>
              </a:spcAft>
              <a:buNone/>
            </a:pPr>
            <a:r>
              <a:rPr lang="en-US" sz="1800" b="1" dirty="0">
                <a:solidFill>
                  <a:srgbClr val="FF0000"/>
                </a:solidFill>
                <a:latin typeface="Times New Roman" pitchFamily="18" charset="0"/>
                <a:ea typeface="Cambria" panose="02040503050406030204" pitchFamily="18" charset="0"/>
                <a:cs typeface="Times New Roman" pitchFamily="18" charset="0"/>
              </a:rPr>
              <a:t>1. </a:t>
            </a:r>
            <a:r>
              <a:rPr lang="vi-VN" sz="1800" b="1" dirty="0" smtClean="0">
                <a:solidFill>
                  <a:srgbClr val="FF0000"/>
                </a:solidFill>
                <a:latin typeface="Times New Roman" pitchFamily="18" charset="0"/>
                <a:ea typeface="Cambria" panose="02040503050406030204" pitchFamily="18" charset="0"/>
                <a:cs typeface="Times New Roman" pitchFamily="18" charset="0"/>
              </a:rPr>
              <a:t>Hồ sơ bao gồm:</a:t>
            </a:r>
            <a:endParaRPr lang="en-US" sz="1800" dirty="0">
              <a:latin typeface="Times New Roman" pitchFamily="18" charset="0"/>
              <a:ea typeface="Cambria" panose="02040503050406030204" pitchFamily="18" charset="0"/>
              <a:cs typeface="Times New Roman" pitchFamily="18" charset="0"/>
            </a:endParaRPr>
          </a:p>
          <a:p>
            <a:pPr lvl="0">
              <a:lnSpc>
                <a:spcPct val="120000"/>
              </a:lnSpc>
              <a:spcBef>
                <a:spcPts val="0"/>
              </a:spcBef>
              <a:spcAft>
                <a:spcPts val="0"/>
              </a:spcAft>
              <a:buFontTx/>
              <a:buChar char="-"/>
            </a:pPr>
            <a:r>
              <a:rPr lang="en-US" sz="1800" dirty="0" err="1" smtClean="0">
                <a:latin typeface="Times New Roman" pitchFamily="18" charset="0"/>
                <a:ea typeface="Cambria" panose="02040503050406030204" pitchFamily="18" charset="0"/>
                <a:cs typeface="Times New Roman" pitchFamily="18" charset="0"/>
              </a:rPr>
              <a:t>Phiếu</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giao</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nhận</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hồ</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sơ</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theo</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bảng</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kê</a:t>
            </a:r>
            <a:r>
              <a:rPr lang="en-US" sz="1800" dirty="0" smtClean="0">
                <a:latin typeface="Times New Roman" pitchFamily="18" charset="0"/>
                <a:ea typeface="Cambria" panose="02040503050406030204" pitchFamily="18" charset="0"/>
                <a:cs typeface="Times New Roman" pitchFamily="18" charset="0"/>
              </a:rPr>
              <a:t> 666</a:t>
            </a:r>
          </a:p>
          <a:p>
            <a:pPr lvl="0">
              <a:lnSpc>
                <a:spcPct val="120000"/>
              </a:lnSpc>
              <a:spcBef>
                <a:spcPts val="0"/>
              </a:spcBef>
              <a:spcAft>
                <a:spcPts val="0"/>
              </a:spcAft>
              <a:buFontTx/>
              <a:buChar char="-"/>
            </a:pPr>
            <a:r>
              <a:rPr lang="en-US" sz="1800" dirty="0" err="1" smtClean="0">
                <a:latin typeface="Times New Roman" pitchFamily="18" charset="0"/>
                <a:ea typeface="Cambria" panose="02040503050406030204" pitchFamily="18" charset="0"/>
                <a:cs typeface="Times New Roman" pitchFamily="18" charset="0"/>
              </a:rPr>
              <a:t>Bản</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đề</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nghị</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trích</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chuyển</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kinh</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phí</a:t>
            </a:r>
            <a:r>
              <a:rPr lang="en-US" sz="1800" dirty="0" smtClean="0">
                <a:latin typeface="Times New Roman" pitchFamily="18" charset="0"/>
                <a:ea typeface="Cambria" panose="02040503050406030204" pitchFamily="18" charset="0"/>
                <a:cs typeface="Times New Roman" pitchFamily="18" charset="0"/>
              </a:rPr>
              <a:t> CSSKBĐ MẪU 01a/BHYT (</a:t>
            </a:r>
            <a:r>
              <a:rPr lang="en-US" sz="1800" dirty="0" err="1" smtClean="0">
                <a:latin typeface="Times New Roman" pitchFamily="18" charset="0"/>
                <a:ea typeface="Cambria" panose="02040503050406030204" pitchFamily="18" charset="0"/>
                <a:cs typeface="Times New Roman" pitchFamily="18" charset="0"/>
              </a:rPr>
              <a:t>đối</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với</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học</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sinh</a:t>
            </a:r>
            <a:r>
              <a:rPr lang="en-US" sz="1800" dirty="0" smtClean="0">
                <a:latin typeface="Times New Roman" pitchFamily="18" charset="0"/>
                <a:ea typeface="Cambria" panose="02040503050406030204" pitchFamily="18" charset="0"/>
                <a:cs typeface="Times New Roman" pitchFamily="18" charset="0"/>
              </a:rPr>
              <a:t>)</a:t>
            </a:r>
          </a:p>
          <a:p>
            <a:pPr lvl="0">
              <a:lnSpc>
                <a:spcPct val="120000"/>
              </a:lnSpc>
              <a:spcBef>
                <a:spcPts val="0"/>
              </a:spcBef>
              <a:spcAft>
                <a:spcPts val="0"/>
              </a:spcAft>
              <a:buFontTx/>
              <a:buChar char="-"/>
            </a:pPr>
            <a:r>
              <a:rPr lang="en-US" sz="1800" dirty="0" err="1">
                <a:latin typeface="Times New Roman" pitchFamily="18" charset="0"/>
                <a:ea typeface="Cambria" panose="02040503050406030204" pitchFamily="18" charset="0"/>
                <a:cs typeface="Times New Roman" pitchFamily="18" charset="0"/>
              </a:rPr>
              <a:t>Bản</a:t>
            </a:r>
            <a:r>
              <a:rPr lang="en-US" sz="1800" dirty="0">
                <a:latin typeface="Times New Roman" pitchFamily="18" charset="0"/>
                <a:ea typeface="Cambria" panose="02040503050406030204" pitchFamily="18" charset="0"/>
                <a:cs typeface="Times New Roman" pitchFamily="18" charset="0"/>
              </a:rPr>
              <a:t> </a:t>
            </a:r>
            <a:r>
              <a:rPr lang="en-US" sz="1800" dirty="0" err="1">
                <a:latin typeface="Times New Roman" pitchFamily="18" charset="0"/>
                <a:ea typeface="Cambria" panose="02040503050406030204" pitchFamily="18" charset="0"/>
                <a:cs typeface="Times New Roman" pitchFamily="18" charset="0"/>
              </a:rPr>
              <a:t>đề</a:t>
            </a:r>
            <a:r>
              <a:rPr lang="en-US" sz="1800" dirty="0">
                <a:latin typeface="Times New Roman" pitchFamily="18" charset="0"/>
                <a:ea typeface="Cambria" panose="02040503050406030204" pitchFamily="18" charset="0"/>
                <a:cs typeface="Times New Roman" pitchFamily="18" charset="0"/>
              </a:rPr>
              <a:t> </a:t>
            </a:r>
            <a:r>
              <a:rPr lang="en-US" sz="1800" dirty="0" err="1">
                <a:latin typeface="Times New Roman" pitchFamily="18" charset="0"/>
                <a:ea typeface="Cambria" panose="02040503050406030204" pitchFamily="18" charset="0"/>
                <a:cs typeface="Times New Roman" pitchFamily="18" charset="0"/>
              </a:rPr>
              <a:t>nghị</a:t>
            </a:r>
            <a:r>
              <a:rPr lang="en-US" sz="1800" dirty="0">
                <a:latin typeface="Times New Roman" pitchFamily="18" charset="0"/>
                <a:ea typeface="Cambria" panose="02040503050406030204" pitchFamily="18" charset="0"/>
                <a:cs typeface="Times New Roman" pitchFamily="18" charset="0"/>
              </a:rPr>
              <a:t> </a:t>
            </a:r>
            <a:r>
              <a:rPr lang="en-US" sz="1800" dirty="0" err="1">
                <a:latin typeface="Times New Roman" pitchFamily="18" charset="0"/>
                <a:ea typeface="Cambria" panose="02040503050406030204" pitchFamily="18" charset="0"/>
                <a:cs typeface="Times New Roman" pitchFamily="18" charset="0"/>
              </a:rPr>
              <a:t>trích</a:t>
            </a:r>
            <a:r>
              <a:rPr lang="en-US" sz="1800" dirty="0">
                <a:latin typeface="Times New Roman" pitchFamily="18" charset="0"/>
                <a:ea typeface="Cambria" panose="02040503050406030204" pitchFamily="18" charset="0"/>
                <a:cs typeface="Times New Roman" pitchFamily="18" charset="0"/>
              </a:rPr>
              <a:t> </a:t>
            </a:r>
            <a:r>
              <a:rPr lang="en-US" sz="1800" dirty="0" err="1">
                <a:latin typeface="Times New Roman" pitchFamily="18" charset="0"/>
                <a:ea typeface="Cambria" panose="02040503050406030204" pitchFamily="18" charset="0"/>
                <a:cs typeface="Times New Roman" pitchFamily="18" charset="0"/>
              </a:rPr>
              <a:t>chuyển</a:t>
            </a:r>
            <a:r>
              <a:rPr lang="en-US" sz="1800" dirty="0">
                <a:latin typeface="Times New Roman" pitchFamily="18" charset="0"/>
                <a:ea typeface="Cambria" panose="02040503050406030204" pitchFamily="18" charset="0"/>
                <a:cs typeface="Times New Roman" pitchFamily="18" charset="0"/>
              </a:rPr>
              <a:t> </a:t>
            </a:r>
            <a:r>
              <a:rPr lang="en-US" sz="1800" dirty="0" err="1">
                <a:latin typeface="Times New Roman" pitchFamily="18" charset="0"/>
                <a:ea typeface="Cambria" panose="02040503050406030204" pitchFamily="18" charset="0"/>
                <a:cs typeface="Times New Roman" pitchFamily="18" charset="0"/>
              </a:rPr>
              <a:t>kinh</a:t>
            </a:r>
            <a:r>
              <a:rPr lang="en-US" sz="1800" dirty="0">
                <a:latin typeface="Times New Roman" pitchFamily="18" charset="0"/>
                <a:ea typeface="Cambria" panose="02040503050406030204" pitchFamily="18" charset="0"/>
                <a:cs typeface="Times New Roman" pitchFamily="18" charset="0"/>
              </a:rPr>
              <a:t> </a:t>
            </a:r>
            <a:r>
              <a:rPr lang="en-US" sz="1800" dirty="0" err="1">
                <a:latin typeface="Times New Roman" pitchFamily="18" charset="0"/>
                <a:ea typeface="Cambria" panose="02040503050406030204" pitchFamily="18" charset="0"/>
                <a:cs typeface="Times New Roman" pitchFamily="18" charset="0"/>
              </a:rPr>
              <a:t>phí</a:t>
            </a:r>
            <a:r>
              <a:rPr lang="en-US" sz="1800" dirty="0">
                <a:latin typeface="Times New Roman" pitchFamily="18" charset="0"/>
                <a:ea typeface="Cambria" panose="02040503050406030204" pitchFamily="18" charset="0"/>
                <a:cs typeface="Times New Roman" pitchFamily="18" charset="0"/>
              </a:rPr>
              <a:t> CSSKBĐ MẪU </a:t>
            </a:r>
            <a:r>
              <a:rPr lang="en-US" sz="1800" dirty="0" smtClean="0">
                <a:latin typeface="Times New Roman" pitchFamily="18" charset="0"/>
                <a:ea typeface="Cambria" panose="02040503050406030204" pitchFamily="18" charset="0"/>
                <a:cs typeface="Times New Roman" pitchFamily="18" charset="0"/>
              </a:rPr>
              <a:t>01a/BHYT (</a:t>
            </a:r>
            <a:r>
              <a:rPr lang="en-US" sz="1800" dirty="0" err="1" smtClean="0">
                <a:latin typeface="Times New Roman" pitchFamily="18" charset="0"/>
                <a:ea typeface="Cambria" panose="02040503050406030204" pitchFamily="18" charset="0"/>
                <a:cs typeface="Times New Roman" pitchFamily="18" charset="0"/>
              </a:rPr>
              <a:t>đối</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với</a:t>
            </a:r>
            <a:r>
              <a:rPr lang="en-US" sz="1800" dirty="0" smtClean="0">
                <a:latin typeface="Times New Roman" pitchFamily="18" charset="0"/>
                <a:ea typeface="Cambria" panose="02040503050406030204" pitchFamily="18" charset="0"/>
                <a:cs typeface="Times New Roman" pitchFamily="18" charset="0"/>
              </a:rPr>
              <a:t> GV, </a:t>
            </a:r>
            <a:r>
              <a:rPr lang="en-US" sz="1800" dirty="0" err="1" smtClean="0">
                <a:latin typeface="Times New Roman" pitchFamily="18" charset="0"/>
                <a:ea typeface="Cambria" panose="02040503050406030204" pitchFamily="18" charset="0"/>
                <a:cs typeface="Times New Roman" pitchFamily="18" charset="0"/>
              </a:rPr>
              <a:t>nhân</a:t>
            </a:r>
            <a:r>
              <a:rPr lang="en-US" sz="1800" dirty="0" smtClean="0">
                <a:latin typeface="Times New Roman" pitchFamily="18" charset="0"/>
                <a:ea typeface="Cambria" panose="02040503050406030204" pitchFamily="18" charset="0"/>
                <a:cs typeface="Times New Roman" pitchFamily="18" charset="0"/>
              </a:rPr>
              <a:t> </a:t>
            </a:r>
            <a:r>
              <a:rPr lang="en-US" sz="1800" dirty="0" err="1" smtClean="0">
                <a:latin typeface="Times New Roman" pitchFamily="18" charset="0"/>
                <a:ea typeface="Cambria" panose="02040503050406030204" pitchFamily="18" charset="0"/>
                <a:cs typeface="Times New Roman" pitchFamily="18" charset="0"/>
              </a:rPr>
              <a:t>viên</a:t>
            </a:r>
            <a:r>
              <a:rPr lang="en-US" sz="1800" dirty="0" smtClean="0">
                <a:latin typeface="Times New Roman" pitchFamily="18" charset="0"/>
                <a:ea typeface="Cambria" panose="02040503050406030204" pitchFamily="18" charset="0"/>
                <a:cs typeface="Times New Roman" pitchFamily="18" charset="0"/>
              </a:rPr>
              <a:t>)</a:t>
            </a:r>
            <a:endParaRPr lang="en-US" sz="1800" dirty="0">
              <a:latin typeface="Times New Roman" pitchFamily="18" charset="0"/>
              <a:ea typeface="Cambria" panose="02040503050406030204" pitchFamily="18" charset="0"/>
              <a:cs typeface="Times New Roman" pitchFamily="18" charset="0"/>
            </a:endParaRPr>
          </a:p>
          <a:p>
            <a:pPr>
              <a:lnSpc>
                <a:spcPct val="120000"/>
              </a:lnSpc>
              <a:spcBef>
                <a:spcPts val="0"/>
              </a:spcBef>
              <a:spcAft>
                <a:spcPts val="0"/>
              </a:spcAft>
              <a:buFontTx/>
              <a:buChar char="-"/>
            </a:pPr>
            <a:r>
              <a:rPr lang="vi-VN" sz="1800" dirty="0" smtClean="0">
                <a:latin typeface="Times New Roman" pitchFamily="18" charset="0"/>
                <a:ea typeface="Cambria" panose="02040503050406030204" pitchFamily="18" charset="0"/>
                <a:cs typeface="Times New Roman" pitchFamily="18" charset="0"/>
              </a:rPr>
              <a:t>Quyết </a:t>
            </a:r>
            <a:r>
              <a:rPr lang="vi-VN" sz="1800" dirty="0">
                <a:latin typeface="Times New Roman" pitchFamily="18" charset="0"/>
                <a:ea typeface="Cambria" panose="02040503050406030204" pitchFamily="18" charset="0"/>
                <a:cs typeface="Times New Roman" pitchFamily="18" charset="0"/>
              </a:rPr>
              <a:t>định/văn bản thành lập phòng y tế hoặc phòng làm việc riêng để thực hiện việc sơ cấp cứu, xử trí ban đầu (bản sao)</a:t>
            </a:r>
            <a:endParaRPr lang="en-US" sz="1800" dirty="0">
              <a:latin typeface="Times New Roman" pitchFamily="18" charset="0"/>
              <a:ea typeface="Cambria" panose="02040503050406030204" pitchFamily="18" charset="0"/>
              <a:cs typeface="Times New Roman" pitchFamily="18" charset="0"/>
            </a:endParaRPr>
          </a:p>
          <a:p>
            <a:pPr>
              <a:lnSpc>
                <a:spcPct val="120000"/>
              </a:lnSpc>
              <a:spcBef>
                <a:spcPts val="0"/>
              </a:spcBef>
              <a:spcAft>
                <a:spcPts val="0"/>
              </a:spcAft>
              <a:buFontTx/>
              <a:buChar char="-"/>
            </a:pPr>
            <a:r>
              <a:rPr lang="vi-VN" sz="1800" dirty="0">
                <a:latin typeface="Times New Roman" pitchFamily="18" charset="0"/>
                <a:ea typeface="Cambria" panose="02040503050406030204" pitchFamily="18" charset="0"/>
                <a:cs typeface="Times New Roman" pitchFamily="18" charset="0"/>
              </a:rPr>
              <a:t>MẪU </a:t>
            </a:r>
            <a:r>
              <a:rPr lang="vi-VN" sz="1800" dirty="0" smtClean="0">
                <a:latin typeface="Times New Roman" pitchFamily="18" charset="0"/>
                <a:ea typeface="Cambria" panose="02040503050406030204" pitchFamily="18" charset="0"/>
                <a:cs typeface="Times New Roman" pitchFamily="18" charset="0"/>
              </a:rPr>
              <a:t>02/BHYT: Danh </a:t>
            </a:r>
            <a:r>
              <a:rPr lang="vi-VN" sz="1800" dirty="0">
                <a:latin typeface="Times New Roman" pitchFamily="18" charset="0"/>
                <a:ea typeface="Cambria" panose="02040503050406030204" pitchFamily="18" charset="0"/>
                <a:cs typeface="Times New Roman" pitchFamily="18" charset="0"/>
              </a:rPr>
              <a:t>sách học sinh, sinh viên tham gia BHYT theo nhóm đối tượng khác </a:t>
            </a:r>
            <a:r>
              <a:rPr lang="vi-VN" sz="1800" dirty="0" smtClean="0">
                <a:solidFill>
                  <a:srgbClr val="C00000"/>
                </a:solidFill>
                <a:latin typeface="Times New Roman" pitchFamily="18" charset="0"/>
                <a:ea typeface="Cambria" panose="02040503050406030204" pitchFamily="18" charset="0"/>
                <a:cs typeface="Times New Roman" pitchFamily="18" charset="0"/>
              </a:rPr>
              <a:t>hoặc</a:t>
            </a:r>
            <a:r>
              <a:rPr lang="vi-VN" sz="1800" dirty="0" smtClean="0">
                <a:latin typeface="Times New Roman" pitchFamily="18" charset="0"/>
                <a:ea typeface="Cambria" panose="02040503050406030204" pitchFamily="18" charset="0"/>
                <a:cs typeface="Times New Roman" pitchFamily="18" charset="0"/>
              </a:rPr>
              <a:t> Danh </a:t>
            </a:r>
            <a:r>
              <a:rPr lang="vi-VN" sz="1800" dirty="0">
                <a:latin typeface="Times New Roman" pitchFamily="18" charset="0"/>
                <a:ea typeface="Cambria" panose="02040503050406030204" pitchFamily="18" charset="0"/>
                <a:cs typeface="Times New Roman" pitchFamily="18" charset="0"/>
              </a:rPr>
              <a:t>sách học </a:t>
            </a:r>
            <a:r>
              <a:rPr lang="vi-VN" sz="1800" dirty="0" smtClean="0">
                <a:latin typeface="Times New Roman" pitchFamily="18" charset="0"/>
                <a:ea typeface="Cambria" panose="02040503050406030204" pitchFamily="18" charset="0"/>
                <a:cs typeface="Times New Roman" pitchFamily="18" charset="0"/>
              </a:rPr>
              <a:t>sinh được cấp thẻ BHYT trẻ em dưới 6 tuổi ở các trường mầm non</a:t>
            </a:r>
            <a:endParaRPr lang="vi-VN" sz="1800" dirty="0">
              <a:latin typeface="Times New Roman" pitchFamily="18" charset="0"/>
              <a:ea typeface="Cambria" panose="02040503050406030204" pitchFamily="18" charset="0"/>
              <a:cs typeface="Times New Roman" pitchFamily="18" charset="0"/>
            </a:endParaRPr>
          </a:p>
          <a:p>
            <a:pPr lvl="0">
              <a:lnSpc>
                <a:spcPct val="120000"/>
              </a:lnSpc>
              <a:spcBef>
                <a:spcPts val="0"/>
              </a:spcBef>
              <a:spcAft>
                <a:spcPts val="0"/>
              </a:spcAft>
              <a:buFontTx/>
              <a:buChar char="-"/>
            </a:pPr>
            <a:r>
              <a:rPr lang="vi-VN" sz="1800" dirty="0" smtClean="0">
                <a:latin typeface="Times New Roman" pitchFamily="18" charset="0"/>
                <a:ea typeface="Cambria" panose="02040503050406030204" pitchFamily="18" charset="0"/>
                <a:cs typeface="Times New Roman" pitchFamily="18" charset="0"/>
              </a:rPr>
              <a:t>Bằng cấp, chứng </a:t>
            </a:r>
            <a:r>
              <a:rPr lang="vi-VN" sz="1800" dirty="0">
                <a:latin typeface="Times New Roman" pitchFamily="18" charset="0"/>
                <a:ea typeface="Cambria" panose="02040503050406030204" pitchFamily="18" charset="0"/>
                <a:cs typeface="Times New Roman" pitchFamily="18" charset="0"/>
              </a:rPr>
              <a:t>chỉ hành nghề khám bệnh chữa bệnh của nhân viên y tế (bản sao)</a:t>
            </a:r>
            <a:endParaRPr lang="en-US" sz="1800" dirty="0">
              <a:latin typeface="Times New Roman" pitchFamily="18" charset="0"/>
              <a:ea typeface="Cambria" panose="02040503050406030204" pitchFamily="18" charset="0"/>
              <a:cs typeface="Times New Roman" pitchFamily="18" charset="0"/>
            </a:endParaRPr>
          </a:p>
          <a:p>
            <a:pPr>
              <a:lnSpc>
                <a:spcPct val="120000"/>
              </a:lnSpc>
              <a:spcBef>
                <a:spcPts val="0"/>
              </a:spcBef>
              <a:spcAft>
                <a:spcPts val="0"/>
              </a:spcAft>
              <a:buFontTx/>
              <a:buChar char="-"/>
            </a:pPr>
            <a:r>
              <a:rPr lang="vi-VN" sz="1800" dirty="0">
                <a:latin typeface="Times New Roman" pitchFamily="18" charset="0"/>
                <a:ea typeface="Cambria" panose="02040503050406030204" pitchFamily="18" charset="0"/>
                <a:cs typeface="Times New Roman" pitchFamily="18" charset="0"/>
              </a:rPr>
              <a:t>Quyết định tuyển dụng/Hợp đồng làm việc/Hợp đồng lao động/Hợp đồng thoả thuận</a:t>
            </a:r>
            <a:endParaRPr lang="en-US" sz="1800" dirty="0">
              <a:latin typeface="Times New Roman" pitchFamily="18" charset="0"/>
              <a:ea typeface="Cambria" panose="02040503050406030204" pitchFamily="18" charset="0"/>
              <a:cs typeface="Times New Roman" pitchFamily="18" charset="0"/>
            </a:endParaRPr>
          </a:p>
          <a:p>
            <a:pPr marL="0" indent="0" algn="just">
              <a:lnSpc>
                <a:spcPct val="120000"/>
              </a:lnSpc>
              <a:spcBef>
                <a:spcPts val="300"/>
              </a:spcBef>
              <a:spcAft>
                <a:spcPts val="300"/>
              </a:spcAft>
              <a:buNone/>
            </a:pPr>
            <a:r>
              <a:rPr lang="vi-VN" sz="1800" b="1" dirty="0" smtClean="0">
                <a:solidFill>
                  <a:srgbClr val="FF0000"/>
                </a:solidFill>
                <a:latin typeface="Times New Roman" pitchFamily="18" charset="0"/>
                <a:ea typeface="Cambria" panose="02040503050406030204" pitchFamily="18" charset="0"/>
                <a:cs typeface="Times New Roman" pitchFamily="18" charset="0"/>
              </a:rPr>
              <a:t>2</a:t>
            </a:r>
            <a:r>
              <a:rPr lang="vi-VN" sz="1800" b="1" dirty="0">
                <a:solidFill>
                  <a:srgbClr val="FF0000"/>
                </a:solidFill>
                <a:latin typeface="Times New Roman" pitchFamily="18" charset="0"/>
                <a:ea typeface="Cambria" panose="02040503050406030204" pitchFamily="18" charset="0"/>
                <a:cs typeface="Times New Roman" pitchFamily="18" charset="0"/>
              </a:rPr>
              <a:t>. </a:t>
            </a:r>
            <a:r>
              <a:rPr lang="vi-VN" sz="1800" b="1" dirty="0" smtClean="0">
                <a:solidFill>
                  <a:srgbClr val="FF0000"/>
                </a:solidFill>
                <a:latin typeface="Times New Roman" pitchFamily="18" charset="0"/>
                <a:ea typeface="Cambria" panose="02040503050406030204" pitchFamily="18" charset="0"/>
                <a:cs typeface="Times New Roman" pitchFamily="18" charset="0"/>
              </a:rPr>
              <a:t>Thời gian nộp hồ sơ </a:t>
            </a:r>
            <a:r>
              <a:rPr lang="vi-VN" sz="1800" dirty="0" smtClean="0">
                <a:latin typeface="Times New Roman" pitchFamily="18" charset="0"/>
                <a:ea typeface="Cambria" panose="02040503050406030204" pitchFamily="18" charset="0"/>
                <a:cs typeface="Times New Roman" pitchFamily="18" charset="0"/>
              </a:rPr>
              <a:t>: trước ngày 31/10/2023</a:t>
            </a:r>
            <a:endParaRPr lang="vi-VN" sz="1800" dirty="0">
              <a:latin typeface="Times New Roman" pitchFamily="18" charset="0"/>
              <a:ea typeface="Cambria" panose="02040503050406030204" pitchFamily="18" charset="0"/>
              <a:cs typeface="Times New Roman" pitchFamily="18" charset="0"/>
            </a:endParaRPr>
          </a:p>
          <a:p>
            <a:pPr marL="0" lvl="0" indent="0" algn="just">
              <a:lnSpc>
                <a:spcPct val="120000"/>
              </a:lnSpc>
              <a:spcBef>
                <a:spcPts val="0"/>
              </a:spcBef>
              <a:spcAft>
                <a:spcPts val="0"/>
              </a:spcAft>
              <a:buNone/>
            </a:pPr>
            <a:r>
              <a:rPr lang="vi-VN" sz="1800" dirty="0" smtClean="0">
                <a:latin typeface="Times New Roman" panose="02020603050405020304" pitchFamily="18" charset="0"/>
                <a:cs typeface="Times New Roman" panose="02020603050405020304" pitchFamily="18" charset="0"/>
              </a:rPr>
              <a:t>- Trước ngày 31/10/2023 hoặc </a:t>
            </a:r>
            <a:r>
              <a:rPr lang="vi-VN" sz="1800" dirty="0">
                <a:latin typeface="Times New Roman" panose="02020603050405020304" pitchFamily="18" charset="0"/>
                <a:cs typeface="Times New Roman" panose="02020603050405020304" pitchFamily="18" charset="0"/>
              </a:rPr>
              <a:t>khi đủ điều kiện trích kinh phí ban đầu, đối với mẫu 02/BHYT </a:t>
            </a:r>
            <a:r>
              <a:rPr lang="vi-VN" sz="1800" dirty="0" smtClean="0">
                <a:latin typeface="Times New Roman" panose="02020603050405020304" pitchFamily="18" charset="0"/>
                <a:cs typeface="Times New Roman" panose="02020603050405020304" pitchFamily="18" charset="0"/>
              </a:rPr>
              <a:t>nhà trường có </a:t>
            </a:r>
            <a:r>
              <a:rPr lang="vi-VN" sz="1800" dirty="0">
                <a:latin typeface="Times New Roman" panose="02020603050405020304" pitchFamily="18" charset="0"/>
                <a:cs typeface="Times New Roman" panose="02020603050405020304" pitchFamily="18" charset="0"/>
              </a:rPr>
              <a:t>thể nộp khi có phát sinh thẻ khác</a:t>
            </a:r>
            <a:endParaRPr lang="vi-VN" sz="1800" dirty="0"/>
          </a:p>
          <a:p>
            <a:pPr marL="0" indent="0" algn="just">
              <a:lnSpc>
                <a:spcPct val="120000"/>
              </a:lnSpc>
              <a:spcBef>
                <a:spcPts val="0"/>
              </a:spcBef>
              <a:spcAft>
                <a:spcPts val="0"/>
              </a:spcAft>
              <a:buNone/>
            </a:pPr>
            <a:r>
              <a:rPr lang="vi-VN" sz="1800" b="1" dirty="0" smtClean="0">
                <a:solidFill>
                  <a:srgbClr val="FF0000"/>
                </a:solidFill>
                <a:latin typeface="Times New Roman" pitchFamily="18" charset="0"/>
                <a:ea typeface="Cambria" panose="02040503050406030204" pitchFamily="18" charset="0"/>
                <a:cs typeface="Times New Roman" pitchFamily="18" charset="0"/>
              </a:rPr>
              <a:t>-</a:t>
            </a:r>
            <a:r>
              <a:rPr lang="vi-VN" sz="1800" dirty="0">
                <a:latin typeface="Times New Roman" panose="02020603050405020304" pitchFamily="18" charset="0"/>
                <a:cs typeface="Times New Roman" panose="02020603050405020304" pitchFamily="18" charset="0"/>
              </a:rPr>
              <a:t>Trường hợp có thay đổi thông tin, </a:t>
            </a:r>
            <a:r>
              <a:rPr lang="vi-VN" sz="1800" dirty="0" smtClean="0">
                <a:latin typeface="Times New Roman" panose="02020603050405020304" pitchFamily="18" charset="0"/>
                <a:cs typeface="Times New Roman" panose="02020603050405020304" pitchFamily="18" charset="0"/>
              </a:rPr>
              <a:t>phải </a:t>
            </a:r>
            <a:r>
              <a:rPr lang="vi-VN" sz="1800" dirty="0">
                <a:latin typeface="Times New Roman" panose="02020603050405020304" pitchFamily="18" charset="0"/>
                <a:cs typeface="Times New Roman" panose="02020603050405020304" pitchFamily="18" charset="0"/>
              </a:rPr>
              <a:t>thông báo ngay bằng văn bản cho cơ quan BHXH để dừng việc trích chuyển CSSKBĐ đối với những đơn vị không đủ điều kiện trích chuyển</a:t>
            </a:r>
            <a:endParaRPr lang="en-US" sz="1800" dirty="0">
              <a:latin typeface="Times New Roman" panose="02020603050405020304" pitchFamily="18" charset="0"/>
              <a:cs typeface="Times New Roman" panose="02020603050405020304" pitchFamily="18" charset="0"/>
            </a:endParaRPr>
          </a:p>
          <a:p>
            <a:pPr marL="0" indent="0" algn="just">
              <a:lnSpc>
                <a:spcPct val="120000"/>
              </a:lnSpc>
              <a:spcBef>
                <a:spcPts val="300"/>
              </a:spcBef>
              <a:spcAft>
                <a:spcPts val="300"/>
              </a:spcAft>
              <a:buNone/>
            </a:pPr>
            <a:r>
              <a:rPr lang="vi-VN" sz="1800" b="1" dirty="0" smtClean="0">
                <a:solidFill>
                  <a:srgbClr val="FF0000"/>
                </a:solidFill>
                <a:latin typeface="Times New Roman" pitchFamily="18" charset="0"/>
                <a:ea typeface="Cambria" panose="02040503050406030204" pitchFamily="18" charset="0"/>
                <a:cs typeface="Times New Roman" pitchFamily="18" charset="0"/>
              </a:rPr>
              <a:t>3</a:t>
            </a:r>
            <a:r>
              <a:rPr lang="vi-VN" sz="1800" b="1" dirty="0">
                <a:solidFill>
                  <a:srgbClr val="FF0000"/>
                </a:solidFill>
                <a:latin typeface="Times New Roman" pitchFamily="18" charset="0"/>
                <a:ea typeface="Cambria" panose="02040503050406030204" pitchFamily="18" charset="0"/>
                <a:cs typeface="Times New Roman" pitchFamily="18" charset="0"/>
              </a:rPr>
              <a:t>. </a:t>
            </a:r>
            <a:r>
              <a:rPr lang="vi-VN" sz="1800" b="1" dirty="0" smtClean="0">
                <a:solidFill>
                  <a:srgbClr val="FF0000"/>
                </a:solidFill>
                <a:latin typeface="Times New Roman" pitchFamily="18" charset="0"/>
                <a:ea typeface="Cambria" panose="02040503050406030204" pitchFamily="18" charset="0"/>
                <a:cs typeface="Times New Roman" pitchFamily="18" charset="0"/>
              </a:rPr>
              <a:t>H</a:t>
            </a:r>
            <a:r>
              <a:rPr lang="en-US" sz="1800" b="1" dirty="0" err="1" smtClean="0">
                <a:solidFill>
                  <a:srgbClr val="FF0000"/>
                </a:solidFill>
                <a:latin typeface="Times New Roman" pitchFamily="18" charset="0"/>
                <a:ea typeface="Cambria" panose="02040503050406030204" pitchFamily="18" charset="0"/>
                <a:cs typeface="Times New Roman" pitchFamily="18" charset="0"/>
              </a:rPr>
              <a:t>ình</a:t>
            </a:r>
            <a:r>
              <a:rPr lang="en-US" sz="1800" b="1" dirty="0" smtClean="0">
                <a:solidFill>
                  <a:srgbClr val="FF0000"/>
                </a:solidFill>
                <a:latin typeface="Times New Roman" pitchFamily="18" charset="0"/>
                <a:ea typeface="Cambria" panose="02040503050406030204" pitchFamily="18" charset="0"/>
                <a:cs typeface="Times New Roman" pitchFamily="18" charset="0"/>
              </a:rPr>
              <a:t> </a:t>
            </a:r>
            <a:r>
              <a:rPr lang="en-US" sz="1800" b="1" dirty="0" err="1" smtClean="0">
                <a:solidFill>
                  <a:srgbClr val="FF0000"/>
                </a:solidFill>
                <a:latin typeface="Times New Roman" pitchFamily="18" charset="0"/>
                <a:ea typeface="Cambria" panose="02040503050406030204" pitchFamily="18" charset="0"/>
                <a:cs typeface="Times New Roman" pitchFamily="18" charset="0"/>
              </a:rPr>
              <a:t>thức</a:t>
            </a:r>
            <a:r>
              <a:rPr lang="en-US" sz="1800" b="1" dirty="0" smtClean="0">
                <a:solidFill>
                  <a:srgbClr val="FF0000"/>
                </a:solidFill>
                <a:latin typeface="Times New Roman" pitchFamily="18" charset="0"/>
                <a:ea typeface="Cambria" panose="02040503050406030204" pitchFamily="18" charset="0"/>
                <a:cs typeface="Times New Roman" pitchFamily="18" charset="0"/>
              </a:rPr>
              <a:t> </a:t>
            </a:r>
            <a:r>
              <a:rPr lang="en-US" sz="1800" b="1" dirty="0" err="1" smtClean="0">
                <a:solidFill>
                  <a:srgbClr val="FF0000"/>
                </a:solidFill>
                <a:latin typeface="Times New Roman" pitchFamily="18" charset="0"/>
                <a:ea typeface="Cambria" panose="02040503050406030204" pitchFamily="18" charset="0"/>
                <a:cs typeface="Times New Roman" pitchFamily="18" charset="0"/>
              </a:rPr>
              <a:t>nộp</a:t>
            </a:r>
            <a:r>
              <a:rPr lang="en-US" sz="1800" b="1" dirty="0" smtClean="0">
                <a:solidFill>
                  <a:srgbClr val="FF0000"/>
                </a:solidFill>
                <a:latin typeface="Times New Roman" pitchFamily="18" charset="0"/>
                <a:ea typeface="Cambria" panose="02040503050406030204" pitchFamily="18" charset="0"/>
                <a:cs typeface="Times New Roman" pitchFamily="18" charset="0"/>
              </a:rPr>
              <a:t> </a:t>
            </a:r>
            <a:r>
              <a:rPr lang="en-US" sz="1800" b="1" dirty="0" err="1" smtClean="0">
                <a:solidFill>
                  <a:srgbClr val="FF0000"/>
                </a:solidFill>
                <a:latin typeface="Times New Roman" pitchFamily="18" charset="0"/>
                <a:ea typeface="Cambria" panose="02040503050406030204" pitchFamily="18" charset="0"/>
                <a:cs typeface="Times New Roman" pitchFamily="18" charset="0"/>
              </a:rPr>
              <a:t>hồ</a:t>
            </a:r>
            <a:r>
              <a:rPr lang="en-US" sz="1800" b="1" dirty="0" smtClean="0">
                <a:solidFill>
                  <a:srgbClr val="FF0000"/>
                </a:solidFill>
                <a:latin typeface="Times New Roman" pitchFamily="18" charset="0"/>
                <a:ea typeface="Cambria" panose="02040503050406030204" pitchFamily="18" charset="0"/>
                <a:cs typeface="Times New Roman" pitchFamily="18" charset="0"/>
              </a:rPr>
              <a:t> </a:t>
            </a:r>
            <a:r>
              <a:rPr lang="en-US" sz="1800" b="1" dirty="0" err="1" smtClean="0">
                <a:solidFill>
                  <a:srgbClr val="FF0000"/>
                </a:solidFill>
                <a:latin typeface="Times New Roman" pitchFamily="18" charset="0"/>
                <a:ea typeface="Cambria" panose="02040503050406030204" pitchFamily="18" charset="0"/>
                <a:cs typeface="Times New Roman" pitchFamily="18" charset="0"/>
              </a:rPr>
              <a:t>sơ</a:t>
            </a:r>
            <a:r>
              <a:rPr lang="en-US" sz="1800" b="1" dirty="0" smtClean="0">
                <a:solidFill>
                  <a:srgbClr val="FF0000"/>
                </a:solidFill>
                <a:latin typeface="Times New Roman" pitchFamily="18" charset="0"/>
                <a:ea typeface="Cambria" panose="02040503050406030204" pitchFamily="18" charset="0"/>
                <a:cs typeface="Times New Roman" pitchFamily="18" charset="0"/>
              </a:rPr>
              <a:t>:</a:t>
            </a:r>
            <a:endParaRPr lang="vi-VN" sz="1800" dirty="0">
              <a:latin typeface="Times New Roman" panose="02020603050405020304" pitchFamily="18" charset="0"/>
              <a:ea typeface="Calibri" panose="020F0502020204030204" pitchFamily="34" charset="0"/>
              <a:cs typeface="Times New Roman" pitchFamily="18" charset="0"/>
            </a:endParaRPr>
          </a:p>
          <a:p>
            <a:pPr marL="0" indent="0">
              <a:lnSpc>
                <a:spcPct val="120000"/>
              </a:lnSpc>
              <a:spcBef>
                <a:spcPts val="300"/>
              </a:spcBef>
              <a:spcAft>
                <a:spcPts val="0"/>
              </a:spcAft>
              <a:buNone/>
            </a:pPr>
            <a:r>
              <a:rPr lang="vi-VN" sz="1800" dirty="0">
                <a:latin typeface="Times New Roman" panose="02020603050405020304" pitchFamily="18" charset="0"/>
                <a:ea typeface="Calibri" panose="020F0502020204030204" pitchFamily="34" charset="0"/>
                <a:cs typeface="Times New Roman" pitchFamily="18" charset="0"/>
              </a:rPr>
              <a:t>- </a:t>
            </a:r>
            <a:r>
              <a:rPr lang="vi-VN" sz="1800" dirty="0" smtClean="0">
                <a:latin typeface="Times New Roman" panose="02020603050405020304" pitchFamily="18" charset="0"/>
                <a:ea typeface="Calibri" panose="020F0502020204030204" pitchFamily="34" charset="0"/>
                <a:cs typeface="Times New Roman" pitchFamily="18" charset="0"/>
              </a:rPr>
              <a:t>Nộp hồ sơ giấy theo đường Bưu điện về BHXH Thành phố Thủ Đức, địa chỉ: 400 Đồng Văn Cống, Phường Thạnh Mỹ Lợi, TP Thủ Đức (liên hệ cán bộ chuyên quản nếu có vướng mắc)</a:t>
            </a:r>
            <a:endParaRPr lang="vi-VN" sz="1800" dirty="0">
              <a:latin typeface="Times New Roman" panose="02020603050405020304" pitchFamily="18" charset="0"/>
              <a:ea typeface="Calibri" panose="020F0502020204030204" pitchFamily="34" charset="0"/>
              <a:cs typeface="Times New Roman" pitchFamily="18" charset="0"/>
            </a:endParaRPr>
          </a:p>
          <a:p>
            <a:pPr marL="0" indent="0">
              <a:lnSpc>
                <a:spcPct val="120000"/>
              </a:lnSpc>
              <a:spcBef>
                <a:spcPts val="300"/>
              </a:spcBef>
              <a:spcAft>
                <a:spcPts val="300"/>
              </a:spcAft>
              <a:buNone/>
            </a:pPr>
            <a:endParaRPr lang="vi-VN" sz="1800" dirty="0">
              <a:latin typeface="Times New Roman" panose="02020603050405020304" pitchFamily="18" charset="0"/>
              <a:ea typeface="Calibri" panose="020F0502020204030204" pitchFamily="34" charset="0"/>
              <a:cs typeface="Times New Roman" pitchFamily="18" charset="0"/>
            </a:endParaRPr>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17</a:t>
            </a:fld>
            <a:endParaRPr lang="en-US"/>
          </a:p>
        </p:txBody>
      </p:sp>
    </p:spTree>
    <p:extLst>
      <p:ext uri="{BB962C8B-B14F-4D97-AF65-F5344CB8AC3E}">
        <p14:creationId xmlns:p14="http://schemas.microsoft.com/office/powerpoint/2010/main" val="129399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359228" y="42861"/>
            <a:ext cx="8425543" cy="365126"/>
          </a:xfrm>
        </p:spPr>
        <p:txBody>
          <a:bodyPr/>
          <a:lstStyle/>
          <a:p>
            <a:r>
              <a:rPr lang="vi-VN" sz="2800" dirty="0"/>
              <a:t>Điều 8 Thông tư 30/2020/TT-BYT</a:t>
            </a:r>
            <a:endParaRPr lang="en-US" sz="2800" dirty="0"/>
          </a:p>
        </p:txBody>
      </p:sp>
      <p:sp>
        <p:nvSpPr>
          <p:cNvPr id="3" name="Content Placeholder 2">
            <a:extLst>
              <a:ext uri="{FF2B5EF4-FFF2-40B4-BE49-F238E27FC236}">
                <a16:creationId xmlns:a16="http://schemas.microsoft.com/office/drawing/2014/main" id="{B70C998C-6723-238F-6C89-DCD5D2F03931}"/>
              </a:ext>
            </a:extLst>
          </p:cNvPr>
          <p:cNvSpPr>
            <a:spLocks noGrp="1"/>
          </p:cNvSpPr>
          <p:nvPr>
            <p:ph idx="1"/>
          </p:nvPr>
        </p:nvSpPr>
        <p:spPr>
          <a:xfrm>
            <a:off x="89806" y="596900"/>
            <a:ext cx="9054193" cy="5869214"/>
          </a:xfrm>
        </p:spPr>
        <p:txBody>
          <a:bodyPr>
            <a:normAutofit fontScale="25000" lnSpcReduction="20000"/>
          </a:bodyPr>
          <a:lstStyle/>
          <a:p>
            <a:pPr marL="0" indent="0" algn="just">
              <a:lnSpc>
                <a:spcPct val="120000"/>
              </a:lnSpc>
              <a:spcBef>
                <a:spcPts val="300"/>
              </a:spcBef>
              <a:spcAft>
                <a:spcPts val="300"/>
              </a:spcAft>
              <a:buNone/>
            </a:pPr>
            <a:r>
              <a:rPr lang="en-US" sz="7200" b="1" dirty="0" smtClean="0">
                <a:solidFill>
                  <a:srgbClr val="FF0000"/>
                </a:solidFill>
                <a:latin typeface="Cambria" panose="02040503050406030204" pitchFamily="18" charset="0"/>
                <a:ea typeface="Cambria" panose="02040503050406030204" pitchFamily="18" charset="0"/>
              </a:rPr>
              <a:t>1. </a:t>
            </a:r>
            <a:r>
              <a:rPr lang="vi-VN" sz="7200" b="1" dirty="0" smtClean="0">
                <a:solidFill>
                  <a:srgbClr val="FF0000"/>
                </a:solidFill>
                <a:latin typeface="Cambria" panose="02040503050406030204" pitchFamily="18" charset="0"/>
                <a:ea typeface="Cambria" panose="02040503050406030204" pitchFamily="18" charset="0"/>
              </a:rPr>
              <a:t>Người </a:t>
            </a:r>
            <a:r>
              <a:rPr lang="vi-VN" sz="7200" b="1" dirty="0">
                <a:solidFill>
                  <a:srgbClr val="FF0000"/>
                </a:solidFill>
                <a:latin typeface="Cambria" panose="02040503050406030204" pitchFamily="18" charset="0"/>
                <a:ea typeface="Cambria" panose="02040503050406030204" pitchFamily="18" charset="0"/>
              </a:rPr>
              <a:t>hành nghề</a:t>
            </a:r>
            <a:r>
              <a:rPr lang="en-US" sz="7200" b="1" dirty="0">
                <a:solidFill>
                  <a:srgbClr val="FF0000"/>
                </a:solidFill>
                <a:latin typeface="Cambria" panose="02040503050406030204" pitchFamily="18" charset="0"/>
                <a:ea typeface="Cambria" panose="02040503050406030204" pitchFamily="18" charset="0"/>
              </a:rPr>
              <a:t> KCB </a:t>
            </a:r>
            <a:r>
              <a:rPr lang="vi-VN" sz="7200" b="1" dirty="0">
                <a:solidFill>
                  <a:srgbClr val="FF0000"/>
                </a:solidFill>
                <a:latin typeface="Cambria" panose="02040503050406030204" pitchFamily="18" charset="0"/>
                <a:ea typeface="Cambria" panose="02040503050406030204" pitchFamily="18" charset="0"/>
              </a:rPr>
              <a:t>thực hiện </a:t>
            </a:r>
            <a:r>
              <a:rPr lang="en-US" sz="7200" b="1" dirty="0">
                <a:solidFill>
                  <a:srgbClr val="FF0000"/>
                </a:solidFill>
                <a:latin typeface="Cambria" panose="02040503050406030204" pitchFamily="18" charset="0"/>
                <a:ea typeface="Cambria" panose="02040503050406030204" pitchFamily="18" charset="0"/>
              </a:rPr>
              <a:t>CSSKBĐ (</a:t>
            </a:r>
            <a:r>
              <a:rPr lang="vi-VN" sz="7200" b="1" dirty="0">
                <a:solidFill>
                  <a:srgbClr val="FF0000"/>
                </a:solidFill>
                <a:latin typeface="Cambria" panose="02040503050406030204" pitchFamily="18" charset="0"/>
                <a:ea typeface="Cambria" panose="02040503050406030204" pitchFamily="18" charset="0"/>
              </a:rPr>
              <a:t>trừ </a:t>
            </a:r>
            <a:r>
              <a:rPr lang="en-US" sz="7200" b="1" dirty="0" err="1" smtClean="0">
                <a:solidFill>
                  <a:srgbClr val="FF0000"/>
                </a:solidFill>
                <a:latin typeface="Cambria" panose="02040503050406030204" pitchFamily="18" charset="0"/>
                <a:ea typeface="Cambria" panose="02040503050406030204" pitchFamily="18" charset="0"/>
              </a:rPr>
              <a:t>Kỹ</a:t>
            </a:r>
            <a:r>
              <a:rPr lang="en-US" sz="7200" b="1" dirty="0" smtClean="0">
                <a:solidFill>
                  <a:srgbClr val="FF0000"/>
                </a:solidFill>
                <a:latin typeface="Cambria" panose="02040503050406030204" pitchFamily="18" charset="0"/>
                <a:ea typeface="Cambria" panose="02040503050406030204" pitchFamily="18" charset="0"/>
              </a:rPr>
              <a:t> </a:t>
            </a:r>
            <a:r>
              <a:rPr lang="en-US" sz="7200" b="1" dirty="0" err="1" smtClean="0">
                <a:solidFill>
                  <a:srgbClr val="FF0000"/>
                </a:solidFill>
                <a:latin typeface="Cambria" panose="02040503050406030204" pitchFamily="18" charset="0"/>
                <a:ea typeface="Cambria" panose="02040503050406030204" pitchFamily="18" charset="0"/>
              </a:rPr>
              <a:t>thuật</a:t>
            </a:r>
            <a:r>
              <a:rPr lang="en-US" sz="7200" b="1" dirty="0" smtClean="0">
                <a:solidFill>
                  <a:srgbClr val="FF0000"/>
                </a:solidFill>
                <a:latin typeface="Cambria" panose="02040503050406030204" pitchFamily="18" charset="0"/>
                <a:ea typeface="Cambria" panose="02040503050406030204" pitchFamily="18" charset="0"/>
              </a:rPr>
              <a:t> </a:t>
            </a:r>
            <a:r>
              <a:rPr lang="en-US" sz="7200" b="1" dirty="0" err="1" smtClean="0">
                <a:solidFill>
                  <a:srgbClr val="FF0000"/>
                </a:solidFill>
                <a:latin typeface="Cambria" panose="02040503050406030204" pitchFamily="18" charset="0"/>
                <a:ea typeface="Cambria" panose="02040503050406030204" pitchFamily="18" charset="0"/>
              </a:rPr>
              <a:t>viên</a:t>
            </a:r>
            <a:r>
              <a:rPr lang="en-US" sz="7200" b="1" dirty="0" smtClean="0">
                <a:solidFill>
                  <a:srgbClr val="FF0000"/>
                </a:solidFill>
                <a:latin typeface="Cambria" panose="02040503050406030204" pitchFamily="18" charset="0"/>
                <a:ea typeface="Cambria" panose="02040503050406030204" pitchFamily="18" charset="0"/>
              </a:rPr>
              <a:t> </a:t>
            </a:r>
            <a:r>
              <a:rPr lang="en-US" sz="7200" b="1" dirty="0" err="1" smtClean="0">
                <a:solidFill>
                  <a:srgbClr val="FF0000"/>
                </a:solidFill>
                <a:latin typeface="Cambria" panose="02040503050406030204" pitchFamily="18" charset="0"/>
                <a:ea typeface="Cambria" panose="02040503050406030204" pitchFamily="18" charset="0"/>
              </a:rPr>
              <a:t>xét</a:t>
            </a:r>
            <a:r>
              <a:rPr lang="en-US" sz="7200" b="1" dirty="0" smtClean="0">
                <a:solidFill>
                  <a:srgbClr val="FF0000"/>
                </a:solidFill>
                <a:latin typeface="Cambria" panose="02040503050406030204" pitchFamily="18" charset="0"/>
                <a:ea typeface="Cambria" panose="02040503050406030204" pitchFamily="18" charset="0"/>
              </a:rPr>
              <a:t> </a:t>
            </a:r>
            <a:r>
              <a:rPr lang="en-US" sz="7200" b="1" dirty="0" err="1" smtClean="0">
                <a:solidFill>
                  <a:srgbClr val="FF0000"/>
                </a:solidFill>
                <a:latin typeface="Cambria" panose="02040503050406030204" pitchFamily="18" charset="0"/>
                <a:ea typeface="Cambria" panose="02040503050406030204" pitchFamily="18" charset="0"/>
              </a:rPr>
              <a:t>nghiệm</a:t>
            </a:r>
            <a:r>
              <a:rPr lang="vi-VN" sz="7200" b="1" dirty="0" smtClean="0">
                <a:solidFill>
                  <a:srgbClr val="FF0000"/>
                </a:solidFill>
                <a:latin typeface="Cambria" panose="02040503050406030204" pitchFamily="18" charset="0"/>
                <a:ea typeface="Cambria" panose="02040503050406030204" pitchFamily="18" charset="0"/>
              </a:rPr>
              <a:t>, </a:t>
            </a:r>
            <a:r>
              <a:rPr lang="en-US" sz="7200" b="1" dirty="0">
                <a:solidFill>
                  <a:srgbClr val="FF0000"/>
                </a:solidFill>
                <a:latin typeface="Cambria" panose="02040503050406030204" pitchFamily="18" charset="0"/>
                <a:ea typeface="Cambria" panose="02040503050406030204" pitchFamily="18" charset="0"/>
              </a:rPr>
              <a:t>XQ,</a:t>
            </a:r>
            <a:r>
              <a:rPr lang="vi-VN" sz="7200" b="1" dirty="0">
                <a:solidFill>
                  <a:srgbClr val="FF0000"/>
                </a:solidFill>
                <a:latin typeface="Cambria" panose="02040503050406030204" pitchFamily="18" charset="0"/>
                <a:ea typeface="Cambria" panose="02040503050406030204" pitchFamily="18" charset="0"/>
              </a:rPr>
              <a:t> </a:t>
            </a:r>
            <a:r>
              <a:rPr lang="en-US" sz="7200" b="1" dirty="0" err="1" smtClean="0">
                <a:solidFill>
                  <a:srgbClr val="FF0000"/>
                </a:solidFill>
                <a:latin typeface="Cambria" panose="02040503050406030204" pitchFamily="18" charset="0"/>
                <a:ea typeface="Cambria" panose="02040503050406030204" pitchFamily="18" charset="0"/>
              </a:rPr>
              <a:t>vật</a:t>
            </a:r>
            <a:r>
              <a:rPr lang="en-US" sz="7200" b="1" dirty="0" smtClean="0">
                <a:solidFill>
                  <a:srgbClr val="FF0000"/>
                </a:solidFill>
                <a:latin typeface="Cambria" panose="02040503050406030204" pitchFamily="18" charset="0"/>
                <a:ea typeface="Cambria" panose="02040503050406030204" pitchFamily="18" charset="0"/>
              </a:rPr>
              <a:t> </a:t>
            </a:r>
            <a:r>
              <a:rPr lang="en-US" sz="7200" b="1" dirty="0" err="1" smtClean="0">
                <a:solidFill>
                  <a:srgbClr val="FF0000"/>
                </a:solidFill>
                <a:latin typeface="Cambria" panose="02040503050406030204" pitchFamily="18" charset="0"/>
                <a:ea typeface="Cambria" panose="02040503050406030204" pitchFamily="18" charset="0"/>
              </a:rPr>
              <a:t>lý</a:t>
            </a:r>
            <a:r>
              <a:rPr lang="en-US" sz="7200" b="1" dirty="0" smtClean="0">
                <a:solidFill>
                  <a:srgbClr val="FF0000"/>
                </a:solidFill>
                <a:latin typeface="Cambria" panose="02040503050406030204" pitchFamily="18" charset="0"/>
                <a:ea typeface="Cambria" panose="02040503050406030204" pitchFamily="18" charset="0"/>
              </a:rPr>
              <a:t> </a:t>
            </a:r>
            <a:r>
              <a:rPr lang="en-US" sz="7200" b="1" dirty="0" err="1" smtClean="0">
                <a:solidFill>
                  <a:srgbClr val="FF0000"/>
                </a:solidFill>
                <a:latin typeface="Cambria" panose="02040503050406030204" pitchFamily="18" charset="0"/>
                <a:ea typeface="Cambria" panose="02040503050406030204" pitchFamily="18" charset="0"/>
              </a:rPr>
              <a:t>trị</a:t>
            </a:r>
            <a:r>
              <a:rPr lang="en-US" sz="7200" b="1" dirty="0" smtClean="0">
                <a:solidFill>
                  <a:srgbClr val="FF0000"/>
                </a:solidFill>
                <a:latin typeface="Cambria" panose="02040503050406030204" pitchFamily="18" charset="0"/>
                <a:ea typeface="Cambria" panose="02040503050406030204" pitchFamily="18" charset="0"/>
              </a:rPr>
              <a:t> </a:t>
            </a:r>
            <a:r>
              <a:rPr lang="en-US" sz="7200" b="1" dirty="0" err="1" smtClean="0">
                <a:solidFill>
                  <a:srgbClr val="FF0000"/>
                </a:solidFill>
                <a:latin typeface="Cambria" panose="02040503050406030204" pitchFamily="18" charset="0"/>
                <a:ea typeface="Cambria" panose="02040503050406030204" pitchFamily="18" charset="0"/>
              </a:rPr>
              <a:t>liệu</a:t>
            </a:r>
            <a:r>
              <a:rPr lang="vi-VN" sz="7200" b="1" dirty="0" smtClean="0">
                <a:solidFill>
                  <a:srgbClr val="FF0000"/>
                </a:solidFill>
                <a:latin typeface="Cambria" panose="02040503050406030204" pitchFamily="18" charset="0"/>
                <a:ea typeface="Cambria" panose="02040503050406030204" pitchFamily="18" charset="0"/>
              </a:rPr>
              <a:t>, nữ hộ </a:t>
            </a:r>
            <a:r>
              <a:rPr lang="vi-VN" sz="7200" b="1" dirty="0">
                <a:solidFill>
                  <a:srgbClr val="FF0000"/>
                </a:solidFill>
                <a:latin typeface="Cambria" panose="02040503050406030204" pitchFamily="18" charset="0"/>
                <a:ea typeface="Cambria" panose="02040503050406030204" pitchFamily="18" charset="0"/>
              </a:rPr>
              <a:t>sinh</a:t>
            </a:r>
            <a:r>
              <a:rPr lang="en-US" sz="7200" b="1" dirty="0">
                <a:solidFill>
                  <a:srgbClr val="FF0000"/>
                </a:solidFill>
                <a:latin typeface="Cambria" panose="02040503050406030204" pitchFamily="18" charset="0"/>
                <a:ea typeface="Cambria" panose="02040503050406030204" pitchFamily="18" charset="0"/>
              </a:rPr>
              <a:t>)</a:t>
            </a:r>
            <a:r>
              <a:rPr lang="vi-VN" sz="7200" b="1" dirty="0">
                <a:solidFill>
                  <a:srgbClr val="FF0000"/>
                </a:solidFill>
                <a:latin typeface="Cambria" panose="02040503050406030204" pitchFamily="18" charset="0"/>
                <a:ea typeface="Cambria" panose="02040503050406030204" pitchFamily="18" charset="0"/>
              </a:rPr>
              <a:t> khi có:</a:t>
            </a:r>
            <a:r>
              <a:rPr lang="en-US" sz="7200" dirty="0">
                <a:latin typeface="Cambria" panose="02040503050406030204" pitchFamily="18" charset="0"/>
                <a:ea typeface="Cambria" panose="02040503050406030204" pitchFamily="18" charset="0"/>
              </a:rPr>
              <a:t> </a:t>
            </a:r>
            <a:endParaRPr lang="vi-VN" sz="7200" dirty="0" smtClean="0">
              <a:latin typeface="Cambria" panose="02040503050406030204" pitchFamily="18" charset="0"/>
              <a:ea typeface="Cambria" panose="02040503050406030204" pitchFamily="18" charset="0"/>
            </a:endParaRPr>
          </a:p>
          <a:p>
            <a:pPr marL="0" indent="0" algn="just">
              <a:lnSpc>
                <a:spcPct val="120000"/>
              </a:lnSpc>
              <a:spcBef>
                <a:spcPts val="300"/>
              </a:spcBef>
              <a:spcAft>
                <a:spcPts val="300"/>
              </a:spcAft>
              <a:buNone/>
            </a:pPr>
            <a:r>
              <a:rPr lang="vi-VN" sz="7200" dirty="0" smtClean="0">
                <a:latin typeface="Cambria" panose="02040503050406030204" pitchFamily="18" charset="0"/>
                <a:ea typeface="Cambria" panose="02040503050406030204" pitchFamily="18" charset="0"/>
              </a:rPr>
              <a:t>Văn </a:t>
            </a:r>
            <a:r>
              <a:rPr lang="vi-VN" sz="7200" dirty="0">
                <a:latin typeface="Cambria" panose="02040503050406030204" pitchFamily="18" charset="0"/>
                <a:ea typeface="Cambria" panose="02040503050406030204" pitchFamily="18" charset="0"/>
              </a:rPr>
              <a:t>bản </a:t>
            </a:r>
            <a:endParaRPr lang="en-US" sz="7200" dirty="0">
              <a:latin typeface="Cambria" panose="02040503050406030204" pitchFamily="18" charset="0"/>
              <a:ea typeface="Cambria" panose="02040503050406030204" pitchFamily="18" charset="0"/>
            </a:endParaRPr>
          </a:p>
          <a:p>
            <a:pPr marL="0" indent="0" algn="just">
              <a:lnSpc>
                <a:spcPct val="120000"/>
              </a:lnSpc>
              <a:spcBef>
                <a:spcPts val="300"/>
              </a:spcBef>
              <a:spcAft>
                <a:spcPts val="300"/>
              </a:spcAft>
              <a:buNone/>
            </a:pPr>
            <a:r>
              <a:rPr lang="en-US" sz="7200" dirty="0">
                <a:latin typeface="Cambria" panose="02040503050406030204" pitchFamily="18" charset="0"/>
                <a:ea typeface="Cambria" panose="02040503050406030204" pitchFamily="18" charset="0"/>
              </a:rPr>
              <a:t>- </a:t>
            </a:r>
            <a:r>
              <a:rPr lang="vi-VN" sz="7200" dirty="0">
                <a:latin typeface="Cambria" panose="02040503050406030204" pitchFamily="18" charset="0"/>
                <a:ea typeface="Cambria" panose="02040503050406030204" pitchFamily="18" charset="0"/>
              </a:rPr>
              <a:t>phân công đối với người hành nghề là </a:t>
            </a:r>
            <a:r>
              <a:rPr lang="en-US" sz="7200" dirty="0" err="1" smtClean="0">
                <a:latin typeface="Cambria" panose="02040503050406030204" pitchFamily="18" charset="0"/>
                <a:ea typeface="Cambria" panose="02040503050406030204" pitchFamily="18" charset="0"/>
              </a:rPr>
              <a:t>viên</a:t>
            </a:r>
            <a:r>
              <a:rPr lang="en-US" sz="7200" dirty="0" smtClean="0">
                <a:latin typeface="Cambria" panose="02040503050406030204" pitchFamily="18" charset="0"/>
                <a:ea typeface="Cambria" panose="02040503050406030204" pitchFamily="18" charset="0"/>
              </a:rPr>
              <a:t> </a:t>
            </a:r>
            <a:r>
              <a:rPr lang="en-US" sz="7200" dirty="0" err="1" smtClean="0">
                <a:latin typeface="Cambria" panose="02040503050406030204" pitchFamily="18" charset="0"/>
                <a:ea typeface="Cambria" panose="02040503050406030204" pitchFamily="18" charset="0"/>
              </a:rPr>
              <a:t>chức</a:t>
            </a:r>
            <a:r>
              <a:rPr lang="en-US" sz="7200" dirty="0" smtClean="0">
                <a:latin typeface="Cambria" panose="02040503050406030204" pitchFamily="18" charset="0"/>
                <a:ea typeface="Cambria" panose="02040503050406030204" pitchFamily="18" charset="0"/>
              </a:rPr>
              <a:t> </a:t>
            </a:r>
            <a:r>
              <a:rPr lang="vi-VN" sz="7200" dirty="0">
                <a:latin typeface="Cambria" panose="02040503050406030204" pitchFamily="18" charset="0"/>
                <a:ea typeface="Cambria" panose="02040503050406030204" pitchFamily="18" charset="0"/>
              </a:rPr>
              <a:t>hoặc </a:t>
            </a:r>
            <a:r>
              <a:rPr lang="en-US" sz="7200" dirty="0">
                <a:latin typeface="Cambria" panose="02040503050406030204" pitchFamily="18" charset="0"/>
                <a:ea typeface="Cambria" panose="02040503050406030204" pitchFamily="18" charset="0"/>
              </a:rPr>
              <a:t>NLĐ </a:t>
            </a:r>
            <a:r>
              <a:rPr lang="vi-VN" sz="7200" dirty="0">
                <a:latin typeface="Cambria" panose="02040503050406030204" pitchFamily="18" charset="0"/>
                <a:ea typeface="Cambria" panose="02040503050406030204" pitchFamily="18" charset="0"/>
              </a:rPr>
              <a:t>của </a:t>
            </a:r>
            <a:r>
              <a:rPr lang="en-US" sz="7200" dirty="0" err="1" smtClean="0">
                <a:latin typeface="Cambria" panose="02040503050406030204" pitchFamily="18" charset="0"/>
                <a:ea typeface="Cambria" panose="02040503050406030204" pitchFamily="18" charset="0"/>
              </a:rPr>
              <a:t>Nhà</a:t>
            </a:r>
            <a:r>
              <a:rPr lang="en-US" sz="7200" dirty="0" smtClean="0">
                <a:latin typeface="Cambria" panose="02040503050406030204" pitchFamily="18" charset="0"/>
                <a:ea typeface="Cambria" panose="02040503050406030204" pitchFamily="18" charset="0"/>
              </a:rPr>
              <a:t> </a:t>
            </a:r>
            <a:r>
              <a:rPr lang="en-US" sz="7200" dirty="0" err="1" smtClean="0">
                <a:latin typeface="Cambria" panose="02040503050406030204" pitchFamily="18" charset="0"/>
                <a:ea typeface="Cambria" panose="02040503050406030204" pitchFamily="18" charset="0"/>
              </a:rPr>
              <a:t>trường</a:t>
            </a:r>
            <a:endParaRPr lang="vi-VN" sz="7200" dirty="0">
              <a:latin typeface="Cambria" panose="02040503050406030204" pitchFamily="18" charset="0"/>
              <a:ea typeface="Cambria" panose="02040503050406030204" pitchFamily="18" charset="0"/>
            </a:endParaRPr>
          </a:p>
          <a:p>
            <a:pPr marL="0" indent="0" algn="just">
              <a:lnSpc>
                <a:spcPct val="120000"/>
              </a:lnSpc>
              <a:spcBef>
                <a:spcPts val="300"/>
              </a:spcBef>
              <a:spcAft>
                <a:spcPts val="300"/>
              </a:spcAft>
              <a:buNone/>
            </a:pPr>
            <a:r>
              <a:rPr lang="vi-VN" sz="7200" dirty="0" smtClean="0">
                <a:latin typeface="Cambria" panose="02040503050406030204" pitchFamily="18" charset="0"/>
                <a:ea typeface="Cambria" panose="02040503050406030204" pitchFamily="18" charset="0"/>
              </a:rPr>
              <a:t>- thỏa </a:t>
            </a:r>
            <a:r>
              <a:rPr lang="vi-VN" sz="7200" dirty="0">
                <a:latin typeface="Cambria" panose="02040503050406030204" pitchFamily="18" charset="0"/>
                <a:ea typeface="Cambria" panose="02040503050406030204" pitchFamily="18" charset="0"/>
              </a:rPr>
              <a:t>thuận đối với người hành nghề không </a:t>
            </a:r>
            <a:r>
              <a:rPr lang="en-US" sz="7200" dirty="0" err="1">
                <a:latin typeface="Cambria" panose="02040503050406030204" pitchFamily="18" charset="0"/>
                <a:ea typeface="Cambria" panose="02040503050406030204" pitchFamily="18" charset="0"/>
              </a:rPr>
              <a:t>phải</a:t>
            </a:r>
            <a:r>
              <a:rPr lang="en-US" sz="7200" dirty="0">
                <a:latin typeface="Cambria" panose="02040503050406030204" pitchFamily="18" charset="0"/>
                <a:ea typeface="Cambria" panose="02040503050406030204" pitchFamily="18" charset="0"/>
              </a:rPr>
              <a:t> </a:t>
            </a:r>
            <a:r>
              <a:rPr lang="vi-VN" sz="7200" dirty="0">
                <a:latin typeface="Cambria" panose="02040503050406030204" pitchFamily="18" charset="0"/>
                <a:ea typeface="Cambria" panose="02040503050406030204" pitchFamily="18" charset="0"/>
              </a:rPr>
              <a:t>VC hoặc NLĐ của </a:t>
            </a:r>
            <a:r>
              <a:rPr lang="en-US" sz="7200" dirty="0" err="1" smtClean="0">
                <a:latin typeface="Cambria" panose="02040503050406030204" pitchFamily="18" charset="0"/>
                <a:ea typeface="Cambria" panose="02040503050406030204" pitchFamily="18" charset="0"/>
              </a:rPr>
              <a:t>Nhà</a:t>
            </a:r>
            <a:r>
              <a:rPr lang="en-US" sz="7200" dirty="0" smtClean="0">
                <a:latin typeface="Cambria" panose="02040503050406030204" pitchFamily="18" charset="0"/>
                <a:ea typeface="Cambria" panose="02040503050406030204" pitchFamily="18" charset="0"/>
              </a:rPr>
              <a:t> </a:t>
            </a:r>
            <a:r>
              <a:rPr lang="en-US" sz="7200" dirty="0" err="1" smtClean="0">
                <a:latin typeface="Cambria" panose="02040503050406030204" pitchFamily="18" charset="0"/>
                <a:ea typeface="Cambria" panose="02040503050406030204" pitchFamily="18" charset="0"/>
              </a:rPr>
              <a:t>trường</a:t>
            </a:r>
            <a:endParaRPr lang="en-US" sz="7200" dirty="0">
              <a:latin typeface="Cambria" panose="02040503050406030204" pitchFamily="18" charset="0"/>
              <a:ea typeface="Cambria" panose="02040503050406030204" pitchFamily="18" charset="0"/>
            </a:endParaRPr>
          </a:p>
          <a:p>
            <a:pPr marL="0" indent="0" algn="just">
              <a:lnSpc>
                <a:spcPct val="120000"/>
              </a:lnSpc>
              <a:spcBef>
                <a:spcPts val="300"/>
              </a:spcBef>
              <a:spcAft>
                <a:spcPts val="300"/>
              </a:spcAft>
              <a:buNone/>
            </a:pPr>
            <a:r>
              <a:rPr lang="vi-VN" sz="7200" b="1" dirty="0">
                <a:solidFill>
                  <a:srgbClr val="FF0000"/>
                </a:solidFill>
                <a:latin typeface="Cambria" panose="02040503050406030204" pitchFamily="18" charset="0"/>
                <a:ea typeface="Cambria" panose="02040503050406030204" pitchFamily="18" charset="0"/>
              </a:rPr>
              <a:t>2. Văn bản thỏa thuận kiêm nhiệm thực hiện </a:t>
            </a:r>
            <a:r>
              <a:rPr lang="en-US" sz="7200" b="1" dirty="0">
                <a:solidFill>
                  <a:srgbClr val="FF0000"/>
                </a:solidFill>
                <a:latin typeface="Cambria" panose="02040503050406030204" pitchFamily="18" charset="0"/>
                <a:ea typeface="Cambria" panose="02040503050406030204" pitchFamily="18" charset="0"/>
              </a:rPr>
              <a:t>CSSKBĐ </a:t>
            </a:r>
            <a:r>
              <a:rPr lang="vi-VN" sz="7200" b="1" dirty="0">
                <a:solidFill>
                  <a:srgbClr val="FF0000"/>
                </a:solidFill>
                <a:latin typeface="Cambria" panose="02040503050406030204" pitchFamily="18" charset="0"/>
                <a:ea typeface="Cambria" panose="02040503050406030204" pitchFamily="18" charset="0"/>
              </a:rPr>
              <a:t>phải có </a:t>
            </a:r>
            <a:r>
              <a:rPr lang="vi-VN" sz="7200" dirty="0">
                <a:latin typeface="Cambria" panose="02040503050406030204" pitchFamily="18" charset="0"/>
                <a:ea typeface="Cambria" panose="02040503050406030204" pitchFamily="18" charset="0"/>
              </a:rPr>
              <a:t>:</a:t>
            </a:r>
          </a:p>
          <a:p>
            <a:pPr marL="0" indent="0" algn="just">
              <a:lnSpc>
                <a:spcPct val="120000"/>
              </a:lnSpc>
              <a:spcBef>
                <a:spcPts val="300"/>
              </a:spcBef>
              <a:spcAft>
                <a:spcPts val="300"/>
              </a:spcAft>
              <a:buNone/>
            </a:pPr>
            <a:r>
              <a:rPr lang="en-US" sz="7200" dirty="0">
                <a:latin typeface="Cambria" panose="02040503050406030204" pitchFamily="18" charset="0"/>
                <a:ea typeface="Cambria" panose="02040503050406030204" pitchFamily="18" charset="0"/>
              </a:rPr>
              <a:t>- </a:t>
            </a:r>
            <a:r>
              <a:rPr lang="vi-VN" sz="7200" b="1" i="1" dirty="0">
                <a:latin typeface="Cambria" panose="02040503050406030204" pitchFamily="18" charset="0"/>
                <a:ea typeface="Cambria" panose="02040503050406030204" pitchFamily="18" charset="0"/>
              </a:rPr>
              <a:t>Bên thuê: </a:t>
            </a:r>
            <a:r>
              <a:rPr lang="vi-VN" sz="7200" dirty="0">
                <a:latin typeface="Cambria" panose="02040503050406030204" pitchFamily="18" charset="0"/>
                <a:ea typeface="Cambria" panose="02040503050406030204" pitchFamily="18" charset="0"/>
              </a:rPr>
              <a:t>Tên, địa chỉ của CQ, ĐV; họ và tên người đứng đầu; </a:t>
            </a:r>
            <a:r>
              <a:rPr lang="en-US" sz="7200" dirty="0">
                <a:latin typeface="Cambria" panose="02040503050406030204" pitchFamily="18" charset="0"/>
                <a:ea typeface="Cambria" panose="02040503050406030204" pitchFamily="18" charset="0"/>
              </a:rPr>
              <a:t>ĐT </a:t>
            </a:r>
            <a:r>
              <a:rPr lang="vi-VN" sz="7200" dirty="0">
                <a:latin typeface="Cambria" panose="02040503050406030204" pitchFamily="18" charset="0"/>
                <a:ea typeface="Cambria" panose="02040503050406030204" pitchFamily="18" charset="0"/>
              </a:rPr>
              <a:t>liên hệ;</a:t>
            </a:r>
          </a:p>
          <a:p>
            <a:pPr marL="0" indent="0" algn="just">
              <a:lnSpc>
                <a:spcPct val="120000"/>
              </a:lnSpc>
              <a:spcBef>
                <a:spcPts val="300"/>
              </a:spcBef>
              <a:spcAft>
                <a:spcPts val="300"/>
              </a:spcAft>
              <a:buNone/>
            </a:pPr>
            <a:r>
              <a:rPr lang="en-US" sz="7200" dirty="0">
                <a:latin typeface="Cambria" panose="02040503050406030204" pitchFamily="18" charset="0"/>
                <a:ea typeface="Cambria" panose="02040503050406030204" pitchFamily="18" charset="0"/>
              </a:rPr>
              <a:t>- </a:t>
            </a:r>
            <a:r>
              <a:rPr lang="vi-VN" sz="7200" b="1" i="1" dirty="0">
                <a:latin typeface="Cambria" panose="02040503050406030204" pitchFamily="18" charset="0"/>
                <a:ea typeface="Cambria" panose="02040503050406030204" pitchFamily="18" charset="0"/>
              </a:rPr>
              <a:t>Bên nhận</a:t>
            </a:r>
            <a:r>
              <a:rPr lang="en-US" sz="7200" b="1" i="1" dirty="0">
                <a:latin typeface="Cambria" panose="02040503050406030204" pitchFamily="18" charset="0"/>
                <a:ea typeface="Cambria" panose="02040503050406030204" pitchFamily="18" charset="0"/>
              </a:rPr>
              <a:t>: </a:t>
            </a:r>
            <a:r>
              <a:rPr lang="vi-VN" sz="7200" dirty="0">
                <a:latin typeface="Cambria" panose="02040503050406030204" pitchFamily="18" charset="0"/>
                <a:ea typeface="Cambria" panose="02040503050406030204" pitchFamily="18" charset="0"/>
              </a:rPr>
              <a:t>Họ và tên, ngày tháng năm sinh, giới tính, địa chỉ nơi cư trú, số </a:t>
            </a:r>
            <a:r>
              <a:rPr lang="en-US" sz="7200" dirty="0">
                <a:latin typeface="Cambria" panose="02040503050406030204" pitchFamily="18" charset="0"/>
                <a:ea typeface="Cambria" panose="02040503050406030204" pitchFamily="18" charset="0"/>
              </a:rPr>
              <a:t>CCCD/CMND</a:t>
            </a:r>
            <a:r>
              <a:rPr lang="vi-VN" sz="7200" dirty="0">
                <a:latin typeface="Cambria" panose="02040503050406030204" pitchFamily="18" charset="0"/>
                <a:ea typeface="Cambria" panose="02040503050406030204" pitchFamily="18" charset="0"/>
              </a:rPr>
              <a:t>; </a:t>
            </a:r>
            <a:r>
              <a:rPr lang="en-US" sz="7200" dirty="0">
                <a:latin typeface="Cambria" panose="02040503050406030204" pitchFamily="18" charset="0"/>
                <a:ea typeface="Cambria" panose="02040503050406030204" pitchFamily="18" charset="0"/>
              </a:rPr>
              <a:t>ĐT </a:t>
            </a:r>
            <a:r>
              <a:rPr lang="vi-VN" sz="7200" dirty="0">
                <a:latin typeface="Cambria" panose="02040503050406030204" pitchFamily="18" charset="0"/>
                <a:ea typeface="Cambria" panose="02040503050406030204" pitchFamily="18" charset="0"/>
              </a:rPr>
              <a:t>liên hệ </a:t>
            </a:r>
            <a:r>
              <a:rPr lang="en-US" sz="7200" dirty="0">
                <a:latin typeface="Cambria" panose="02040503050406030204" pitchFamily="18" charset="0"/>
                <a:ea typeface="Cambria" panose="02040503050406030204" pitchFamily="18" charset="0"/>
              </a:rPr>
              <a:t>(</a:t>
            </a:r>
            <a:r>
              <a:rPr lang="vi-VN" sz="7200" dirty="0">
                <a:latin typeface="Cambria" panose="02040503050406030204" pitchFamily="18" charset="0"/>
                <a:ea typeface="Cambria" panose="02040503050406030204" pitchFamily="18" charset="0"/>
              </a:rPr>
              <a:t>cá nhân</a:t>
            </a:r>
            <a:r>
              <a:rPr lang="en-US" sz="7200" dirty="0">
                <a:latin typeface="Cambria" panose="02040503050406030204" pitchFamily="18" charset="0"/>
                <a:ea typeface="Cambria" panose="02040503050406030204" pitchFamily="18" charset="0"/>
              </a:rPr>
              <a:t>) </a:t>
            </a:r>
            <a:r>
              <a:rPr lang="vi-VN" sz="7200" dirty="0">
                <a:latin typeface="Cambria" panose="02040503050406030204" pitchFamily="18" charset="0"/>
                <a:ea typeface="Cambria" panose="02040503050406030204" pitchFamily="18" charset="0"/>
              </a:rPr>
              <a:t>hoặc tên, địa chỉ, họ và tên người đứng đầu </a:t>
            </a:r>
            <a:r>
              <a:rPr lang="en-US" sz="7200" dirty="0">
                <a:latin typeface="Cambria" panose="02040503050406030204" pitchFamily="18" charset="0"/>
                <a:ea typeface="Cambria" panose="02040503050406030204" pitchFamily="18" charset="0"/>
              </a:rPr>
              <a:t>CSKCB(CSKCB)</a:t>
            </a:r>
            <a:r>
              <a:rPr lang="vi-VN" sz="7200" dirty="0">
                <a:latin typeface="Cambria" panose="02040503050406030204" pitchFamily="18" charset="0"/>
                <a:ea typeface="Cambria" panose="02040503050406030204" pitchFamily="18" charset="0"/>
              </a:rPr>
              <a:t>;</a:t>
            </a:r>
          </a:p>
          <a:p>
            <a:pPr marL="0" indent="0" algn="just">
              <a:lnSpc>
                <a:spcPct val="120000"/>
              </a:lnSpc>
              <a:spcBef>
                <a:spcPts val="300"/>
              </a:spcBef>
              <a:spcAft>
                <a:spcPts val="300"/>
              </a:spcAft>
              <a:buNone/>
            </a:pPr>
            <a:r>
              <a:rPr lang="en-US" sz="7200" b="1" i="1" dirty="0">
                <a:latin typeface="Cambria" panose="02040503050406030204" pitchFamily="18" charset="0"/>
                <a:ea typeface="Cambria" panose="02040503050406030204" pitchFamily="18" charset="0"/>
              </a:rPr>
              <a:t>- </a:t>
            </a:r>
            <a:r>
              <a:rPr lang="vi-VN" sz="7200" b="1" i="1" dirty="0">
                <a:latin typeface="Cambria" panose="02040503050406030204" pitchFamily="18" charset="0"/>
                <a:ea typeface="Cambria" panose="02040503050406030204" pitchFamily="18" charset="0"/>
              </a:rPr>
              <a:t>Nội dung công việc, địa điểm và thời gian làm việc</a:t>
            </a:r>
            <a:r>
              <a:rPr lang="en-US" sz="7200" b="1" i="1" dirty="0">
                <a:latin typeface="Cambria" panose="02040503050406030204" pitchFamily="18" charset="0"/>
                <a:ea typeface="Cambria" panose="02040503050406030204" pitchFamily="18" charset="0"/>
              </a:rPr>
              <a:t>:</a:t>
            </a:r>
            <a:r>
              <a:rPr lang="vi-VN" sz="7200" b="1" i="1" dirty="0">
                <a:latin typeface="Cambria" panose="02040503050406030204" pitchFamily="18" charset="0"/>
                <a:ea typeface="Cambria" panose="02040503050406030204" pitchFamily="18" charset="0"/>
              </a:rPr>
              <a:t> </a:t>
            </a:r>
            <a:r>
              <a:rPr lang="vi-VN" sz="7200" dirty="0">
                <a:latin typeface="Cambria" panose="02040503050406030204" pitchFamily="18" charset="0"/>
                <a:ea typeface="Cambria" panose="02040503050406030204" pitchFamily="18" charset="0"/>
              </a:rPr>
              <a:t>tự thỏa thuận;</a:t>
            </a:r>
          </a:p>
          <a:p>
            <a:pPr marL="0" indent="0" algn="just">
              <a:lnSpc>
                <a:spcPct val="120000"/>
              </a:lnSpc>
              <a:spcBef>
                <a:spcPts val="300"/>
              </a:spcBef>
              <a:spcAft>
                <a:spcPts val="300"/>
              </a:spcAft>
              <a:buNone/>
            </a:pPr>
            <a:r>
              <a:rPr lang="en-US" sz="7200" b="1" i="1" dirty="0">
                <a:latin typeface="Cambria" panose="02040503050406030204" pitchFamily="18" charset="0"/>
                <a:ea typeface="Cambria" panose="02040503050406030204" pitchFamily="18" charset="0"/>
              </a:rPr>
              <a:t>- </a:t>
            </a:r>
            <a:r>
              <a:rPr lang="vi-VN" sz="7200" b="1" i="1" dirty="0">
                <a:latin typeface="Cambria" panose="02040503050406030204" pitchFamily="18" charset="0"/>
                <a:ea typeface="Cambria" panose="02040503050406030204" pitchFamily="18" charset="0"/>
              </a:rPr>
              <a:t>Thời hạn thực hiện</a:t>
            </a:r>
            <a:r>
              <a:rPr lang="en-US" sz="7200" b="1" i="1" dirty="0">
                <a:latin typeface="Cambria" panose="02040503050406030204" pitchFamily="18" charset="0"/>
                <a:ea typeface="Cambria" panose="02040503050406030204" pitchFamily="18" charset="0"/>
              </a:rPr>
              <a:t>: </a:t>
            </a:r>
            <a:r>
              <a:rPr lang="vi-VN" sz="7200" dirty="0">
                <a:latin typeface="Cambria" panose="02040503050406030204" pitchFamily="18" charset="0"/>
                <a:ea typeface="Cambria" panose="02040503050406030204" pitchFamily="18" charset="0"/>
              </a:rPr>
              <a:t>năm tài chính hoặc năm học;</a:t>
            </a:r>
          </a:p>
          <a:p>
            <a:pPr marL="0" indent="0" algn="just">
              <a:lnSpc>
                <a:spcPct val="120000"/>
              </a:lnSpc>
              <a:spcBef>
                <a:spcPts val="300"/>
              </a:spcBef>
              <a:spcAft>
                <a:spcPts val="300"/>
              </a:spcAft>
              <a:buNone/>
            </a:pPr>
            <a:r>
              <a:rPr lang="en-US" sz="7200" dirty="0">
                <a:latin typeface="Cambria" panose="02040503050406030204" pitchFamily="18" charset="0"/>
                <a:ea typeface="Cambria" panose="02040503050406030204" pitchFamily="18" charset="0"/>
              </a:rPr>
              <a:t>- </a:t>
            </a:r>
            <a:r>
              <a:rPr lang="vi-VN" sz="7200" b="1" i="1" dirty="0">
                <a:latin typeface="Cambria" panose="02040503050406030204" pitchFamily="18" charset="0"/>
                <a:ea typeface="Cambria" panose="02040503050406030204" pitchFamily="18" charset="0"/>
              </a:rPr>
              <a:t>Cam kết của bên thuê và bên nhận</a:t>
            </a:r>
            <a:r>
              <a:rPr lang="en-US" sz="7200" b="1" i="1" dirty="0">
                <a:latin typeface="Cambria" panose="02040503050406030204" pitchFamily="18" charset="0"/>
                <a:ea typeface="Cambria" panose="02040503050406030204" pitchFamily="18" charset="0"/>
              </a:rPr>
              <a:t>:</a:t>
            </a:r>
            <a:r>
              <a:rPr lang="vi-VN" sz="7200" b="1" i="1" dirty="0">
                <a:latin typeface="Cambria" panose="02040503050406030204" pitchFamily="18" charset="0"/>
                <a:ea typeface="Cambria" panose="02040503050406030204" pitchFamily="18" charset="0"/>
              </a:rPr>
              <a:t> </a:t>
            </a:r>
            <a:r>
              <a:rPr lang="vi-VN" sz="7200" dirty="0">
                <a:latin typeface="Cambria" panose="02040503050406030204" pitchFamily="18" charset="0"/>
                <a:ea typeface="Cambria" panose="02040503050406030204" pitchFamily="18" charset="0"/>
              </a:rPr>
              <a:t>tự chịu trách nhiệm trước </a:t>
            </a:r>
            <a:r>
              <a:rPr lang="en-US" sz="7200" dirty="0" err="1" smtClean="0">
                <a:latin typeface="Cambria" panose="02040503050406030204" pitchFamily="18" charset="0"/>
                <a:ea typeface="Cambria" panose="02040503050406030204" pitchFamily="18" charset="0"/>
              </a:rPr>
              <a:t>pháp</a:t>
            </a:r>
            <a:r>
              <a:rPr lang="en-US" sz="7200" dirty="0" smtClean="0">
                <a:latin typeface="Cambria" panose="02040503050406030204" pitchFamily="18" charset="0"/>
                <a:ea typeface="Cambria" panose="02040503050406030204" pitchFamily="18" charset="0"/>
              </a:rPr>
              <a:t> </a:t>
            </a:r>
            <a:r>
              <a:rPr lang="en-US" sz="7200" dirty="0" err="1" smtClean="0">
                <a:latin typeface="Cambria" panose="02040503050406030204" pitchFamily="18" charset="0"/>
                <a:ea typeface="Cambria" panose="02040503050406030204" pitchFamily="18" charset="0"/>
              </a:rPr>
              <a:t>luật</a:t>
            </a:r>
            <a:r>
              <a:rPr lang="en-US" sz="7200" dirty="0" smtClean="0">
                <a:latin typeface="Cambria" panose="02040503050406030204" pitchFamily="18" charset="0"/>
                <a:ea typeface="Cambria" panose="02040503050406030204" pitchFamily="18" charset="0"/>
              </a:rPr>
              <a:t> </a:t>
            </a:r>
            <a:r>
              <a:rPr lang="vi-VN" sz="7200" dirty="0">
                <a:latin typeface="Cambria" panose="02040503050406030204" pitchFamily="18" charset="0"/>
                <a:ea typeface="Cambria" panose="02040503050406030204" pitchFamily="18" charset="0"/>
              </a:rPr>
              <a:t>đối với nội dung thỏa thuận và kết quả thực hiện.</a:t>
            </a:r>
          </a:p>
          <a:p>
            <a:pPr marL="0" indent="0" algn="just">
              <a:lnSpc>
                <a:spcPct val="120000"/>
              </a:lnSpc>
              <a:spcBef>
                <a:spcPts val="300"/>
              </a:spcBef>
              <a:spcAft>
                <a:spcPts val="300"/>
              </a:spcAft>
              <a:buNone/>
            </a:pPr>
            <a:r>
              <a:rPr lang="vi-VN" sz="7200" b="1" dirty="0">
                <a:solidFill>
                  <a:srgbClr val="FF0000"/>
                </a:solidFill>
                <a:latin typeface="Cambria" panose="02040503050406030204" pitchFamily="18" charset="0"/>
                <a:ea typeface="Cambria" panose="02040503050406030204" pitchFamily="18" charset="0"/>
              </a:rPr>
              <a:t>3. Văn bản thỏa thuận</a:t>
            </a:r>
            <a:r>
              <a:rPr lang="en-US" sz="7200" b="1" dirty="0">
                <a:solidFill>
                  <a:srgbClr val="FF0000"/>
                </a:solidFill>
                <a:latin typeface="Cambria" panose="02040503050406030204" pitchFamily="18" charset="0"/>
                <a:ea typeface="Cambria" panose="02040503050406030204" pitchFamily="18" charset="0"/>
              </a:rPr>
              <a:t>:</a:t>
            </a:r>
            <a:r>
              <a:rPr lang="vi-VN" sz="7200" b="1" dirty="0">
                <a:solidFill>
                  <a:srgbClr val="FF0000"/>
                </a:solidFill>
                <a:latin typeface="Cambria" panose="02040503050406030204" pitchFamily="18" charset="0"/>
                <a:ea typeface="Cambria" panose="02040503050406030204" pitchFamily="18" charset="0"/>
              </a:rPr>
              <a:t> </a:t>
            </a:r>
            <a:r>
              <a:rPr lang="vi-VN" sz="7200" dirty="0">
                <a:latin typeface="Cambria" panose="02040503050406030204" pitchFamily="18" charset="0"/>
                <a:ea typeface="Cambria" panose="02040503050406030204" pitchFamily="18" charset="0"/>
              </a:rPr>
              <a:t>chỉ được </a:t>
            </a:r>
            <a:r>
              <a:rPr lang="en-US" sz="7200" dirty="0" err="1" smtClean="0">
                <a:latin typeface="Cambria" panose="02040503050406030204" pitchFamily="18" charset="0"/>
                <a:ea typeface="Cambria" panose="02040503050406030204" pitchFamily="18" charset="0"/>
              </a:rPr>
              <a:t>Nhà</a:t>
            </a:r>
            <a:r>
              <a:rPr lang="en-US" sz="7200" dirty="0" smtClean="0">
                <a:latin typeface="Cambria" panose="02040503050406030204" pitchFamily="18" charset="0"/>
                <a:ea typeface="Cambria" panose="02040503050406030204" pitchFamily="18" charset="0"/>
              </a:rPr>
              <a:t> </a:t>
            </a:r>
            <a:r>
              <a:rPr lang="en-US" sz="7200" dirty="0" err="1" smtClean="0">
                <a:latin typeface="Cambria" panose="02040503050406030204" pitchFamily="18" charset="0"/>
                <a:ea typeface="Cambria" panose="02040503050406030204" pitchFamily="18" charset="0"/>
              </a:rPr>
              <a:t>trường</a:t>
            </a:r>
            <a:r>
              <a:rPr lang="en-US" sz="7200" dirty="0" smtClean="0">
                <a:latin typeface="Cambria" panose="02040503050406030204" pitchFamily="18" charset="0"/>
                <a:ea typeface="Cambria" panose="02040503050406030204" pitchFamily="18" charset="0"/>
              </a:rPr>
              <a:t> </a:t>
            </a:r>
            <a:r>
              <a:rPr lang="vi-VN" sz="7200" dirty="0">
                <a:latin typeface="Cambria" panose="02040503050406030204" pitchFamily="18" charset="0"/>
                <a:ea typeface="Cambria" panose="02040503050406030204" pitchFamily="18" charset="0"/>
              </a:rPr>
              <a:t>ký với </a:t>
            </a:r>
            <a:r>
              <a:rPr lang="en-US" sz="7200" dirty="0">
                <a:latin typeface="Cambria" panose="02040503050406030204" pitchFamily="18" charset="0"/>
                <a:ea typeface="Cambria" panose="02040503050406030204" pitchFamily="18" charset="0"/>
              </a:rPr>
              <a:t>CSKCB </a:t>
            </a:r>
            <a:r>
              <a:rPr lang="vi-VN" sz="7200" dirty="0">
                <a:latin typeface="Cambria" panose="02040503050406030204" pitchFamily="18" charset="0"/>
                <a:ea typeface="Cambria" panose="02040503050406030204" pitchFamily="18" charset="0"/>
              </a:rPr>
              <a:t>hoặc với cá nhân thực hiện kiêm </a:t>
            </a:r>
            <a:r>
              <a:rPr lang="en-US" sz="7200" dirty="0">
                <a:latin typeface="Cambria" panose="02040503050406030204" pitchFamily="18" charset="0"/>
                <a:ea typeface="Cambria" panose="02040503050406030204" pitchFamily="18" charset="0"/>
              </a:rPr>
              <a:t>KCB</a:t>
            </a:r>
            <a:r>
              <a:rPr lang="vi-VN" sz="7200" dirty="0">
                <a:latin typeface="Cambria" panose="02040503050406030204" pitchFamily="18" charset="0"/>
                <a:ea typeface="Cambria" panose="02040503050406030204" pitchFamily="18" charset="0"/>
              </a:rPr>
              <a:t> trong công tác </a:t>
            </a:r>
            <a:r>
              <a:rPr lang="en-US" sz="7200" dirty="0" smtClean="0">
                <a:latin typeface="Cambria" panose="02040503050406030204" pitchFamily="18" charset="0"/>
                <a:ea typeface="Cambria" panose="02040503050406030204" pitchFamily="18" charset="0"/>
              </a:rPr>
              <a:t>CSSKBĐ</a:t>
            </a:r>
            <a:r>
              <a:rPr lang="vi-VN" sz="7200" dirty="0" smtClean="0">
                <a:latin typeface="Cambria" panose="02040503050406030204" pitchFamily="18" charset="0"/>
                <a:ea typeface="Cambria" panose="02040503050406030204" pitchFamily="18" charset="0"/>
              </a:rPr>
              <a:t> </a:t>
            </a:r>
            <a:r>
              <a:rPr lang="vi-VN" sz="7200" dirty="0">
                <a:latin typeface="Cambria" panose="02040503050406030204" pitchFamily="18" charset="0"/>
                <a:ea typeface="Cambria" panose="02040503050406030204" pitchFamily="18" charset="0"/>
              </a:rPr>
              <a:t>thuộc một trong các trường hợp sau đây:</a:t>
            </a:r>
          </a:p>
          <a:p>
            <a:pPr marL="0" indent="0" algn="just">
              <a:lnSpc>
                <a:spcPct val="120000"/>
              </a:lnSpc>
              <a:spcBef>
                <a:spcPts val="300"/>
              </a:spcBef>
              <a:spcAft>
                <a:spcPts val="300"/>
              </a:spcAft>
              <a:buNone/>
            </a:pPr>
            <a:r>
              <a:rPr lang="en-US" sz="7200" dirty="0">
                <a:latin typeface="Cambria" panose="02040503050406030204" pitchFamily="18" charset="0"/>
                <a:ea typeface="Cambria" panose="02040503050406030204" pitchFamily="18" charset="0"/>
              </a:rPr>
              <a:t>a) </a:t>
            </a:r>
            <a:r>
              <a:rPr lang="vi-VN" sz="7200" dirty="0" smtClean="0">
                <a:latin typeface="Cambria" panose="02040503050406030204" pitchFamily="18" charset="0"/>
                <a:ea typeface="Cambria" panose="02040503050406030204" pitchFamily="18" charset="0"/>
              </a:rPr>
              <a:t>C</a:t>
            </a:r>
            <a:r>
              <a:rPr lang="en-US" sz="7200" dirty="0" smtClean="0">
                <a:latin typeface="Cambria" panose="02040503050406030204" pitchFamily="18" charset="0"/>
                <a:ea typeface="Cambria" panose="02040503050406030204" pitchFamily="18" charset="0"/>
              </a:rPr>
              <a:t>ơ </a:t>
            </a:r>
            <a:r>
              <a:rPr lang="en-US" sz="7200" dirty="0" err="1" smtClean="0">
                <a:latin typeface="Cambria" panose="02040503050406030204" pitchFamily="18" charset="0"/>
                <a:ea typeface="Cambria" panose="02040503050406030204" pitchFamily="18" charset="0"/>
              </a:rPr>
              <a:t>sở</a:t>
            </a:r>
            <a:r>
              <a:rPr lang="en-US" sz="7200" dirty="0" smtClean="0">
                <a:latin typeface="Cambria" panose="02040503050406030204" pitchFamily="18" charset="0"/>
                <a:ea typeface="Cambria" panose="02040503050406030204" pitchFamily="18" charset="0"/>
              </a:rPr>
              <a:t> KCB </a:t>
            </a:r>
            <a:r>
              <a:rPr lang="vi-VN" sz="7200" dirty="0">
                <a:latin typeface="Cambria" panose="02040503050406030204" pitchFamily="18" charset="0"/>
                <a:ea typeface="Cambria" panose="02040503050406030204" pitchFamily="18" charset="0"/>
              </a:rPr>
              <a:t>có trụ sở trên cùng địa bàn xã với </a:t>
            </a:r>
            <a:r>
              <a:rPr lang="en-US" sz="7200" dirty="0">
                <a:latin typeface="Cambria" panose="02040503050406030204" pitchFamily="18" charset="0"/>
                <a:ea typeface="Cambria" panose="02040503050406030204" pitchFamily="18" charset="0"/>
              </a:rPr>
              <a:t>CQ</a:t>
            </a:r>
            <a:r>
              <a:rPr lang="vi-VN" sz="7200" dirty="0">
                <a:latin typeface="Cambria" panose="02040503050406030204" pitchFamily="18" charset="0"/>
                <a:ea typeface="Cambria" panose="02040503050406030204" pitchFamily="18" charset="0"/>
              </a:rPr>
              <a:t>, </a:t>
            </a:r>
            <a:r>
              <a:rPr lang="en-US" sz="7200" dirty="0">
                <a:latin typeface="Cambria" panose="02040503050406030204" pitchFamily="18" charset="0"/>
                <a:ea typeface="Cambria" panose="02040503050406030204" pitchFamily="18" charset="0"/>
              </a:rPr>
              <a:t>ĐV </a:t>
            </a:r>
            <a:r>
              <a:rPr lang="vi-VN" sz="7200" dirty="0">
                <a:latin typeface="Cambria" panose="02040503050406030204" pitchFamily="18" charset="0"/>
                <a:ea typeface="Cambria" panose="02040503050406030204" pitchFamily="18" charset="0"/>
              </a:rPr>
              <a:t>đó hoặc giáp ranh </a:t>
            </a:r>
            <a:endParaRPr lang="en-US" sz="7200" dirty="0">
              <a:latin typeface="Cambria" panose="02040503050406030204" pitchFamily="18" charset="0"/>
              <a:ea typeface="Cambria" panose="02040503050406030204" pitchFamily="18" charset="0"/>
            </a:endParaRPr>
          </a:p>
          <a:p>
            <a:pPr marL="0" indent="0" algn="just">
              <a:lnSpc>
                <a:spcPct val="120000"/>
              </a:lnSpc>
              <a:spcBef>
                <a:spcPts val="300"/>
              </a:spcBef>
              <a:spcAft>
                <a:spcPts val="300"/>
              </a:spcAft>
              <a:buNone/>
            </a:pPr>
            <a:r>
              <a:rPr lang="vi-VN" sz="7200" dirty="0">
                <a:latin typeface="Cambria" panose="02040503050406030204" pitchFamily="18" charset="0"/>
                <a:ea typeface="Cambria" panose="02040503050406030204" pitchFamily="18" charset="0"/>
              </a:rPr>
              <a:t>b) Người hành nghề </a:t>
            </a:r>
            <a:r>
              <a:rPr lang="en-US" sz="7200" dirty="0">
                <a:latin typeface="Cambria" panose="02040503050406030204" pitchFamily="18" charset="0"/>
                <a:ea typeface="Cambria" panose="02040503050406030204" pitchFamily="18" charset="0"/>
              </a:rPr>
              <a:t>KCB </a:t>
            </a:r>
            <a:r>
              <a:rPr lang="vi-VN" sz="7200" dirty="0">
                <a:latin typeface="Cambria" panose="02040503050406030204" pitchFamily="18" charset="0"/>
                <a:ea typeface="Cambria" panose="02040503050406030204" pitchFamily="18" charset="0"/>
              </a:rPr>
              <a:t>có </a:t>
            </a:r>
            <a:r>
              <a:rPr lang="en-US" sz="7200" dirty="0" err="1" smtClean="0">
                <a:latin typeface="Cambria" panose="02040503050406030204" pitchFamily="18" charset="0"/>
                <a:ea typeface="Cambria" panose="02040503050406030204" pitchFamily="18" charset="0"/>
              </a:rPr>
              <a:t>Đăng</a:t>
            </a:r>
            <a:r>
              <a:rPr lang="en-US" sz="7200" dirty="0" smtClean="0">
                <a:latin typeface="Cambria" panose="02040503050406030204" pitchFamily="18" charset="0"/>
                <a:ea typeface="Cambria" panose="02040503050406030204" pitchFamily="18" charset="0"/>
              </a:rPr>
              <a:t> </a:t>
            </a:r>
            <a:r>
              <a:rPr lang="en-US" sz="7200" dirty="0" err="1" smtClean="0">
                <a:latin typeface="Cambria" panose="02040503050406030204" pitchFamily="18" charset="0"/>
                <a:ea typeface="Cambria" panose="02040503050406030204" pitchFamily="18" charset="0"/>
              </a:rPr>
              <a:t>ký</a:t>
            </a:r>
            <a:r>
              <a:rPr lang="en-US" sz="7200" dirty="0" smtClean="0">
                <a:latin typeface="Cambria" panose="02040503050406030204" pitchFamily="18" charset="0"/>
                <a:ea typeface="Cambria" panose="02040503050406030204" pitchFamily="18" charset="0"/>
              </a:rPr>
              <a:t> </a:t>
            </a:r>
            <a:r>
              <a:rPr lang="en-US" sz="7200" dirty="0" err="1" smtClean="0">
                <a:latin typeface="Cambria" panose="02040503050406030204" pitchFamily="18" charset="0"/>
                <a:ea typeface="Cambria" panose="02040503050406030204" pitchFamily="18" charset="0"/>
              </a:rPr>
              <a:t>hành</a:t>
            </a:r>
            <a:r>
              <a:rPr lang="en-US" sz="7200" dirty="0" smtClean="0">
                <a:latin typeface="Cambria" panose="02040503050406030204" pitchFamily="18" charset="0"/>
                <a:ea typeface="Cambria" panose="02040503050406030204" pitchFamily="18" charset="0"/>
              </a:rPr>
              <a:t> </a:t>
            </a:r>
            <a:r>
              <a:rPr lang="en-US" sz="7200" dirty="0" err="1" smtClean="0">
                <a:latin typeface="Cambria" panose="02040503050406030204" pitchFamily="18" charset="0"/>
                <a:ea typeface="Cambria" panose="02040503050406030204" pitchFamily="18" charset="0"/>
              </a:rPr>
              <a:t>nghề</a:t>
            </a:r>
            <a:r>
              <a:rPr lang="en-US" sz="7200" dirty="0" smtClean="0">
                <a:latin typeface="Cambria" panose="02040503050406030204" pitchFamily="18" charset="0"/>
                <a:ea typeface="Cambria" panose="02040503050406030204" pitchFamily="18" charset="0"/>
              </a:rPr>
              <a:t> </a:t>
            </a:r>
            <a:r>
              <a:rPr lang="vi-VN" sz="7200" dirty="0">
                <a:latin typeface="Cambria" panose="02040503050406030204" pitchFamily="18" charset="0"/>
                <a:ea typeface="Cambria" panose="02040503050406030204" pitchFamily="18" charset="0"/>
              </a:rPr>
              <a:t>trong giờ hành chính trên địa bàn xã nơi cơ quan, đơn vị đó đặt trụ sở hoặc giáp ranh.</a:t>
            </a:r>
          </a:p>
          <a:p>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18</a:t>
            </a:fld>
            <a:endParaRPr lang="en-US"/>
          </a:p>
        </p:txBody>
      </p:sp>
    </p:spTree>
    <p:extLst>
      <p:ext uri="{BB962C8B-B14F-4D97-AF65-F5344CB8AC3E}">
        <p14:creationId xmlns:p14="http://schemas.microsoft.com/office/powerpoint/2010/main" val="3593727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321578-0AEF-94BE-92FC-7830C08B5F5A}"/>
              </a:ext>
            </a:extLst>
          </p:cNvPr>
          <p:cNvSpPr>
            <a:spLocks noGrp="1"/>
          </p:cNvSpPr>
          <p:nvPr>
            <p:ph type="title"/>
          </p:nvPr>
        </p:nvSpPr>
        <p:spPr>
          <a:xfrm>
            <a:off x="376474" y="14061"/>
            <a:ext cx="8425543" cy="515941"/>
          </a:xfrm>
        </p:spPr>
        <p:txBody>
          <a:bodyPr/>
          <a:lstStyle/>
          <a:p>
            <a:r>
              <a:rPr lang="en-US" sz="2800" dirty="0" err="1"/>
              <a:t>Công</a:t>
            </a:r>
            <a:r>
              <a:rPr lang="en-US" sz="2800" dirty="0"/>
              <a:t> </a:t>
            </a:r>
            <a:r>
              <a:rPr lang="en-US" sz="2800" dirty="0" err="1"/>
              <a:t>văn</a:t>
            </a:r>
            <a:r>
              <a:rPr lang="en-US" sz="2800" dirty="0"/>
              <a:t> </a:t>
            </a:r>
            <a:r>
              <a:rPr lang="en-US" sz="2800" dirty="0" err="1"/>
              <a:t>số</a:t>
            </a:r>
            <a:r>
              <a:rPr lang="en-US" sz="2800" dirty="0"/>
              <a:t> 5446 SYT-NVY </a:t>
            </a:r>
            <a:r>
              <a:rPr lang="en-US" sz="2800" dirty="0" err="1"/>
              <a:t>ngày</a:t>
            </a:r>
            <a:r>
              <a:rPr lang="en-US" sz="2800" dirty="0"/>
              <a:t> 06/7/2023</a:t>
            </a:r>
          </a:p>
        </p:txBody>
      </p:sp>
      <p:pic>
        <p:nvPicPr>
          <p:cNvPr id="9" name="Content Placeholder 8">
            <a:extLst>
              <a:ext uri="{FF2B5EF4-FFF2-40B4-BE49-F238E27FC236}">
                <a16:creationId xmlns:a16="http://schemas.microsoft.com/office/drawing/2014/main" id="{F70824AC-473A-659B-8E48-2B4465FDAC2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6474" y="530003"/>
            <a:ext cx="4088846" cy="6146017"/>
          </a:xfrm>
        </p:spPr>
      </p:pic>
      <p:pic>
        <p:nvPicPr>
          <p:cNvPr id="11" name="Content Placeholder 10">
            <a:extLst>
              <a:ext uri="{FF2B5EF4-FFF2-40B4-BE49-F238E27FC236}">
                <a16:creationId xmlns:a16="http://schemas.microsoft.com/office/drawing/2014/main" id="{3E4DD2F4-8291-3FC3-99DC-6A2A14D7D64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9878" y="730253"/>
            <a:ext cx="3957648" cy="5365747"/>
          </a:xfrm>
        </p:spPr>
      </p:pic>
      <p:sp>
        <p:nvSpPr>
          <p:cNvPr id="4" name="Slide Number Placeholder 3">
            <a:extLst>
              <a:ext uri="{FF2B5EF4-FFF2-40B4-BE49-F238E27FC236}">
                <a16:creationId xmlns:a16="http://schemas.microsoft.com/office/drawing/2014/main" id="{705CF898-2032-0FA0-9BD3-EE75A61DD1CC}"/>
              </a:ext>
            </a:extLst>
          </p:cNvPr>
          <p:cNvSpPr>
            <a:spLocks noGrp="1"/>
          </p:cNvSpPr>
          <p:nvPr>
            <p:ph type="sldNum" sz="quarter" idx="12"/>
          </p:nvPr>
        </p:nvSpPr>
        <p:spPr/>
        <p:txBody>
          <a:bodyPr/>
          <a:lstStyle/>
          <a:p>
            <a:fld id="{3E8F71FF-0B7F-4111-9667-8BB32963ED45}" type="slidenum">
              <a:rPr lang="en-US" smtClean="0"/>
              <a:t>19</a:t>
            </a:fld>
            <a:endParaRPr lang="en-US"/>
          </a:p>
        </p:txBody>
      </p:sp>
    </p:spTree>
    <p:extLst>
      <p:ext uri="{BB962C8B-B14F-4D97-AF65-F5344CB8AC3E}">
        <p14:creationId xmlns:p14="http://schemas.microsoft.com/office/powerpoint/2010/main" val="278210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4575" y="874371"/>
            <a:ext cx="7515225" cy="369332"/>
          </a:xfrm>
          <a:prstGeom prst="rect">
            <a:avLst/>
          </a:prstGeom>
          <a:noFill/>
        </p:spPr>
        <p:txBody>
          <a:bodyPr wrap="square" rtlCol="0">
            <a:spAutoFit/>
          </a:bodyPr>
          <a:lstStyle/>
          <a:p>
            <a:pPr algn="ctr">
              <a:buClr>
                <a:srgbClr val="000000"/>
              </a:buClr>
            </a:pPr>
            <a:r>
              <a:rPr lang="en-US" b="1">
                <a:solidFill>
                  <a:srgbClr val="FFFFFF"/>
                </a:solidFill>
                <a:latin typeface="Times New Roman"/>
                <a:ea typeface="Times New Roman"/>
                <a:cs typeface="Times New Roman"/>
                <a:sym typeface="Arial"/>
              </a:rPr>
              <a:t>VIETNAM SOCIAL SECURITY (VSS)</a:t>
            </a:r>
          </a:p>
        </p:txBody>
      </p:sp>
      <p:sp>
        <p:nvSpPr>
          <p:cNvPr id="6" name="Content Placeholder 2">
            <a:extLst>
              <a:ext uri="{FF2B5EF4-FFF2-40B4-BE49-F238E27FC236}">
                <a16:creationId xmlns:a16="http://schemas.microsoft.com/office/drawing/2014/main" id="{9F4A2385-A1BD-E4A9-A4EE-6B4F764A8F28}"/>
              </a:ext>
            </a:extLst>
          </p:cNvPr>
          <p:cNvSpPr>
            <a:spLocks noGrp="1"/>
          </p:cNvSpPr>
          <p:nvPr>
            <p:ph type="subTitle" idx="1"/>
          </p:nvPr>
        </p:nvSpPr>
        <p:spPr>
          <a:xfrm>
            <a:off x="1" y="752168"/>
            <a:ext cx="9144000" cy="2674374"/>
          </a:xfrm>
          <a:effectLst>
            <a:softEdge rad="12700"/>
          </a:effectLst>
        </p:spPr>
        <p:txBody>
          <a:bodyPr>
            <a:normAutofit fontScale="92500" lnSpcReduction="10000"/>
          </a:bodyPr>
          <a:lstStyle/>
          <a:p>
            <a:pPr marL="0" indent="0">
              <a:buNone/>
            </a:pPr>
            <a:endParaRPr lang="en-US" dirty="0"/>
          </a:p>
          <a:p>
            <a:r>
              <a:rPr lang="en-US" sz="3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Hướng</a:t>
            </a:r>
            <a:r>
              <a:rPr lang="en-US" sz="36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dẫn</a:t>
            </a:r>
            <a:r>
              <a:rPr lang="en-US" sz="36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liên</a:t>
            </a:r>
            <a:r>
              <a:rPr lang="en-US" sz="36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sở</a:t>
            </a:r>
            <a:endParaRPr lang="en-US" sz="36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36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dục</a:t>
            </a:r>
            <a:r>
              <a:rPr lang="en-US" sz="36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&amp; </a:t>
            </a:r>
            <a:r>
              <a:rPr lang="en-US" sz="3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đào</a:t>
            </a:r>
            <a:r>
              <a:rPr lang="en-US" sz="36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tạo</a:t>
            </a:r>
            <a:r>
              <a:rPr lang="en-US" sz="36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BHXH TPHCM</a:t>
            </a:r>
          </a:p>
          <a:p>
            <a:endParaRPr lang="en-US" sz="36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vi-VN" sz="3500" b="1" dirty="0">
                <a:solidFill>
                  <a:srgbClr val="FF0000"/>
                </a:solidFill>
              </a:rPr>
              <a:t>BHYT học sinh, sinh viên năm học 2023-2024</a:t>
            </a:r>
            <a:endParaRPr lang="vi-VN" sz="3600" b="1" dirty="0">
              <a:solidFill>
                <a:srgbClr val="FF0000"/>
              </a:solidFill>
            </a:endParaRPr>
          </a:p>
          <a:p>
            <a:endParaRPr lang="en-US" sz="3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0D3A25A7-B22C-4755-9B8B-0E898C6107A8}" type="slidenum">
              <a:rPr lang="en-US" smtClean="0">
                <a:solidFill>
                  <a:schemeClr val="tx1"/>
                </a:solidFill>
              </a:rPr>
              <a:t>2</a:t>
            </a:fld>
            <a:endParaRPr lang="en-US">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429000"/>
            <a:ext cx="4876800" cy="2743200"/>
          </a:xfrm>
          <a:prstGeom prst="rect">
            <a:avLst/>
          </a:prstGeom>
        </p:spPr>
      </p:pic>
    </p:spTree>
    <p:extLst>
      <p:ext uri="{BB962C8B-B14F-4D97-AF65-F5344CB8AC3E}">
        <p14:creationId xmlns:p14="http://schemas.microsoft.com/office/powerpoint/2010/main" val="104590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359228" y="42861"/>
            <a:ext cx="8425543" cy="365126"/>
          </a:xfrm>
        </p:spPr>
        <p:txBody>
          <a:bodyPr/>
          <a:lstStyle/>
          <a:p>
            <a:r>
              <a:rPr lang="vi-VN" sz="2800" dirty="0" smtClean="0"/>
              <a:t>Nội dung chi kinh phí CSSKBĐ</a:t>
            </a:r>
            <a:endParaRPr lang="en-US" sz="2800" dirty="0"/>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20</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49" y="601174"/>
            <a:ext cx="8891221" cy="598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208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359228" y="42861"/>
            <a:ext cx="8425543" cy="365126"/>
          </a:xfrm>
        </p:spPr>
        <p:txBody>
          <a:bodyPr/>
          <a:lstStyle/>
          <a:p>
            <a:r>
              <a:rPr lang="vi-VN" sz="2800" dirty="0" smtClean="0"/>
              <a:t>Thanh quyết toán kinh phí CSSKBĐ</a:t>
            </a:r>
            <a:endParaRPr lang="en-US" sz="2800" dirty="0"/>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21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640840"/>
            <a:ext cx="73914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99" y="4307965"/>
            <a:ext cx="7391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26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359228" y="42861"/>
            <a:ext cx="8425543" cy="365126"/>
          </a:xfrm>
        </p:spPr>
        <p:txBody>
          <a:bodyPr/>
          <a:lstStyle/>
          <a:p>
            <a:r>
              <a:rPr lang="vi-VN" sz="2800" dirty="0" smtClean="0"/>
              <a:t>1 số vướng mắc</a:t>
            </a:r>
            <a:endParaRPr lang="en-US" sz="2800" dirty="0"/>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22</a:t>
            </a:fld>
            <a:endParaRPr lang="en-US"/>
          </a:p>
        </p:txBody>
      </p:sp>
      <p:sp>
        <p:nvSpPr>
          <p:cNvPr id="3" name="Rectangle 2"/>
          <p:cNvSpPr/>
          <p:nvPr/>
        </p:nvSpPr>
        <p:spPr>
          <a:xfrm>
            <a:off x="203200" y="644942"/>
            <a:ext cx="8808720" cy="5632311"/>
          </a:xfrm>
          <a:prstGeom prst="rect">
            <a:avLst/>
          </a:prstGeom>
        </p:spPr>
        <p:txBody>
          <a:bodyPr wrap="square">
            <a:spAutoFit/>
          </a:bodyPr>
          <a:lstStyle/>
          <a:p>
            <a:r>
              <a:rPr lang="vi-VN" sz="2400" b="1" dirty="0" smtClean="0">
                <a:solidFill>
                  <a:srgbClr val="FF0000"/>
                </a:solidFill>
              </a:rPr>
              <a:t>Một số trường </a:t>
            </a:r>
            <a:r>
              <a:rPr lang="vi-VN" sz="2400" b="1" dirty="0">
                <a:solidFill>
                  <a:srgbClr val="FF0000"/>
                </a:solidFill>
              </a:rPr>
              <a:t>làm </a:t>
            </a:r>
            <a:r>
              <a:rPr lang="vi-VN" sz="2400" b="1" dirty="0" smtClean="0">
                <a:solidFill>
                  <a:srgbClr val="FF0000"/>
                </a:solidFill>
              </a:rPr>
              <a:t>hồ sơ điện tử rất tốt:</a:t>
            </a:r>
          </a:p>
          <a:p>
            <a:r>
              <a:rPr lang="vi-VN" sz="2400" dirty="0" smtClean="0"/>
              <a:t>- Tiểu học</a:t>
            </a:r>
            <a:r>
              <a:rPr lang="vi-VN" sz="2400" dirty="0"/>
              <a:t>: Trường Tiểu Học </a:t>
            </a:r>
            <a:r>
              <a:rPr lang="vi-VN" sz="2400" dirty="0" smtClean="0"/>
              <a:t>Từ </a:t>
            </a:r>
            <a:r>
              <a:rPr lang="vi-VN" sz="2400" dirty="0"/>
              <a:t>Đức, </a:t>
            </a:r>
            <a:r>
              <a:rPr lang="vi-VN" sz="2400" dirty="0" smtClean="0"/>
              <a:t>Trường </a:t>
            </a:r>
            <a:r>
              <a:rPr lang="vi-VN" sz="2400" dirty="0"/>
              <a:t>Tiểu Học Linh </a:t>
            </a:r>
            <a:r>
              <a:rPr lang="vi-VN" sz="2400" dirty="0" smtClean="0"/>
              <a:t>Tây, </a:t>
            </a:r>
            <a:r>
              <a:rPr lang="vi-VN" sz="2400" dirty="0"/>
              <a:t>Trường Tiểu Học Thạnh Mỹ Lợi</a:t>
            </a:r>
            <a:endParaRPr lang="vi-VN" sz="2400" dirty="0" smtClean="0"/>
          </a:p>
          <a:p>
            <a:r>
              <a:rPr lang="vi-VN" sz="2400" dirty="0" smtClean="0"/>
              <a:t>- THCS: THCS </a:t>
            </a:r>
            <a:r>
              <a:rPr lang="vi-VN" sz="2400" dirty="0"/>
              <a:t>Trường Thọ, </a:t>
            </a:r>
            <a:r>
              <a:rPr lang="vi-VN" sz="2400" dirty="0" smtClean="0"/>
              <a:t>Trường </a:t>
            </a:r>
            <a:r>
              <a:rPr lang="vi-VN" sz="2400" dirty="0"/>
              <a:t>THCS đặng tấn tài, </a:t>
            </a:r>
            <a:r>
              <a:rPr lang="vi-VN" sz="2400" dirty="0" smtClean="0"/>
              <a:t>BD0006B, </a:t>
            </a:r>
            <a:r>
              <a:rPr lang="vi-VN" sz="2400" dirty="0"/>
              <a:t>BD0080I </a:t>
            </a:r>
            <a:endParaRPr lang="vi-VN" sz="2400" dirty="0" smtClean="0"/>
          </a:p>
          <a:p>
            <a:r>
              <a:rPr lang="vi-VN" sz="2400" dirty="0" smtClean="0"/>
              <a:t>- PTTH:  PTTH Dương </a:t>
            </a:r>
            <a:r>
              <a:rPr lang="vi-VN" sz="2400" dirty="0"/>
              <a:t>Văn Thì </a:t>
            </a:r>
            <a:endParaRPr lang="vi-VN" sz="2400" dirty="0" smtClean="0"/>
          </a:p>
          <a:p>
            <a:endParaRPr lang="vi-VN" sz="2400" dirty="0" smtClean="0"/>
          </a:p>
          <a:p>
            <a:r>
              <a:rPr lang="vi-VN" sz="2400" b="1" dirty="0" smtClean="0">
                <a:solidFill>
                  <a:srgbClr val="FF0000"/>
                </a:solidFill>
              </a:rPr>
              <a:t>Các lỗi </a:t>
            </a:r>
            <a:r>
              <a:rPr lang="vi-VN" sz="2400" b="1" dirty="0">
                <a:solidFill>
                  <a:srgbClr val="FF0000"/>
                </a:solidFill>
              </a:rPr>
              <a:t>trường hay gặp: </a:t>
            </a:r>
            <a:endParaRPr lang="vi-VN" sz="2400" b="1" dirty="0" smtClean="0">
              <a:solidFill>
                <a:srgbClr val="FF0000"/>
              </a:solidFill>
            </a:endParaRPr>
          </a:p>
          <a:p>
            <a:r>
              <a:rPr lang="vi-VN" sz="2400" dirty="0" smtClean="0"/>
              <a:t>- Không phân </a:t>
            </a:r>
            <a:r>
              <a:rPr lang="vi-VN" sz="2400" dirty="0"/>
              <a:t>biệt </a:t>
            </a:r>
            <a:r>
              <a:rPr lang="vi-VN" sz="2400" dirty="0" smtClean="0"/>
              <a:t>được </a:t>
            </a:r>
            <a:r>
              <a:rPr lang="vi-VN" sz="2400" dirty="0"/>
              <a:t>mã số </a:t>
            </a:r>
            <a:r>
              <a:rPr lang="vi-VN" sz="2400" dirty="0" smtClean="0"/>
              <a:t>BHXH (ví </a:t>
            </a:r>
            <a:r>
              <a:rPr lang="vi-VN" sz="2400" dirty="0"/>
              <a:t>dụ trên thẻ BHYT mẫu cũ chỉ lấy 10 số </a:t>
            </a:r>
            <a:r>
              <a:rPr lang="vi-VN" sz="2400" dirty="0" smtClean="0"/>
              <a:t>cuối)</a:t>
            </a:r>
          </a:p>
          <a:p>
            <a:r>
              <a:rPr lang="vi-VN" sz="2400" dirty="0" smtClean="0"/>
              <a:t>- Đối với </a:t>
            </a:r>
            <a:r>
              <a:rPr lang="vi-VN" sz="2400" dirty="0"/>
              <a:t>các em chưa có mã số </a:t>
            </a:r>
            <a:r>
              <a:rPr lang="vi-VN" sz="2400" dirty="0" smtClean="0"/>
              <a:t>BHXH: </a:t>
            </a:r>
            <a:r>
              <a:rPr lang="vi-VN" sz="2400" dirty="0"/>
              <a:t>không kê khai phụ lục hộ gia đình hoặc có nhưng không đầy đủ thông tin của bố </a:t>
            </a:r>
            <a:r>
              <a:rPr lang="vi-VN" sz="2400" dirty="0" smtClean="0"/>
              <a:t>mẹ</a:t>
            </a:r>
          </a:p>
          <a:p>
            <a:r>
              <a:rPr lang="vi-VN" sz="2400" dirty="0" smtClean="0"/>
              <a:t>- Thiếu </a:t>
            </a:r>
            <a:r>
              <a:rPr lang="vi-VN" sz="2400" dirty="0"/>
              <a:t>thông tin số định danh cá </a:t>
            </a:r>
            <a:r>
              <a:rPr lang="vi-VN" sz="2400" dirty="0" smtClean="0"/>
              <a:t>nhân</a:t>
            </a:r>
          </a:p>
          <a:p>
            <a:r>
              <a:rPr lang="vi-VN" sz="2400" dirty="0" smtClean="0"/>
              <a:t>- Thiếu </a:t>
            </a:r>
            <a:r>
              <a:rPr lang="vi-VN" sz="2400" dirty="0"/>
              <a:t>đính kèm bản sao giấy khai </a:t>
            </a:r>
            <a:r>
              <a:rPr lang="vi-VN" sz="2400" dirty="0" smtClean="0"/>
              <a:t>sinh</a:t>
            </a:r>
          </a:p>
          <a:p>
            <a:r>
              <a:rPr lang="vi-VN" sz="2400" dirty="0" smtClean="0"/>
              <a:t>- </a:t>
            </a:r>
            <a:r>
              <a:rPr lang="vi-VN" sz="2400" dirty="0"/>
              <a:t>Thiếu kê khai mẫu TK1-TS</a:t>
            </a:r>
          </a:p>
        </p:txBody>
      </p:sp>
    </p:spTree>
    <p:extLst>
      <p:ext uri="{BB962C8B-B14F-4D97-AF65-F5344CB8AC3E}">
        <p14:creationId xmlns:p14="http://schemas.microsoft.com/office/powerpoint/2010/main" val="1107237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9BCAAB-CB1A-4686-A5D0-17E71C28B0DF}" type="slidenum">
              <a:rPr lang="en-US" altLang="en-US" smtClean="0"/>
              <a:pPr/>
              <a:t>23</a:t>
            </a:fld>
            <a:endParaRPr lang="en-US" altLang="en-US" smtClean="0"/>
          </a:p>
        </p:txBody>
      </p:sp>
      <p:pic>
        <p:nvPicPr>
          <p:cNvPr id="231426" name="Picture 2"/>
          <p:cNvPicPr>
            <a:picLocks noChangeAspect="1" noChangeArrowheads="1"/>
          </p:cNvPicPr>
          <p:nvPr/>
        </p:nvPicPr>
        <p:blipFill>
          <a:blip r:embed="rId2"/>
          <a:srcRect/>
          <a:stretch>
            <a:fillRect/>
          </a:stretch>
        </p:blipFill>
        <p:spPr bwMode="auto">
          <a:xfrm>
            <a:off x="19050" y="0"/>
            <a:ext cx="9124950" cy="6858000"/>
          </a:xfrm>
          <a:prstGeom prst="rect">
            <a:avLst/>
          </a:prstGeom>
          <a:noFill/>
          <a:ln>
            <a:noFill/>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2810697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fade">
                                      <p:cBhvr>
                                        <p:cTn id="7" dur="1000"/>
                                        <p:tgtEl>
                                          <p:spTgt spid="231426"/>
                                        </p:tgtEl>
                                      </p:cBhvr>
                                    </p:animEffect>
                                    <p:anim calcmode="lin" valueType="num">
                                      <p:cBhvr>
                                        <p:cTn id="8" dur="1000" fill="hold"/>
                                        <p:tgtEl>
                                          <p:spTgt spid="231426"/>
                                        </p:tgtEl>
                                        <p:attrNameLst>
                                          <p:attrName>ppt_x</p:attrName>
                                        </p:attrNameLst>
                                      </p:cBhvr>
                                      <p:tavLst>
                                        <p:tav tm="0">
                                          <p:val>
                                            <p:strVal val="#ppt_x"/>
                                          </p:val>
                                        </p:tav>
                                        <p:tav tm="100000">
                                          <p:val>
                                            <p:strVal val="#ppt_x"/>
                                          </p:val>
                                        </p:tav>
                                      </p:tavLst>
                                    </p:anim>
                                    <p:anim calcmode="lin" valueType="num">
                                      <p:cBhvr>
                                        <p:cTn id="9" dur="1000" fill="hold"/>
                                        <p:tgtEl>
                                          <p:spTgt spid="2314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359228" y="42861"/>
            <a:ext cx="8425543" cy="365126"/>
          </a:xfrm>
        </p:spPr>
        <p:txBody>
          <a:bodyPr/>
          <a:lstStyle/>
          <a:p>
            <a:r>
              <a:rPr lang="vi-VN" sz="2800" dirty="0" smtClean="0"/>
              <a:t>Đối tượng - Mức đóng – Phương thức đóng</a:t>
            </a:r>
            <a:endParaRPr lang="en-US" sz="2800" dirty="0"/>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2146"/>
            <a:ext cx="9144000" cy="503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a:extLst>
              <a:ext uri="{FF2B5EF4-FFF2-40B4-BE49-F238E27FC236}">
                <a16:creationId xmlns:a16="http://schemas.microsoft.com/office/drawing/2014/main" id="{9F4A2385-A1BD-E4A9-A4EE-6B4F764A8F28}"/>
              </a:ext>
            </a:extLst>
          </p:cNvPr>
          <p:cNvSpPr txBox="1">
            <a:spLocks/>
          </p:cNvSpPr>
          <p:nvPr/>
        </p:nvSpPr>
        <p:spPr>
          <a:xfrm>
            <a:off x="0" y="5546685"/>
            <a:ext cx="9144000" cy="1115368"/>
          </a:xfrm>
          <a:prstGeom prst="rect">
            <a:avLst/>
          </a:prstGeom>
          <a:effectLst>
            <a:softEdge rad="12700"/>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03258"/>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rgbClr val="003258"/>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rgbClr val="003258"/>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003258"/>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003258"/>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sz="3500" b="1" dirty="0" smtClean="0">
                <a:solidFill>
                  <a:srgbClr val="FF0000"/>
                </a:solidFill>
              </a:rPr>
              <a:t>Giá trị thẻ BHYT:  01/01 – 31/12/2024</a:t>
            </a:r>
          </a:p>
          <a:p>
            <a:r>
              <a:rPr lang="vi-VN" sz="3500" b="1" dirty="0" smtClean="0">
                <a:solidFill>
                  <a:srgbClr val="FF0000"/>
                </a:solidFill>
              </a:rPr>
              <a:t>Học sinh đầu cấp: 01/10</a:t>
            </a:r>
            <a:r>
              <a:rPr lang="vi-VN" sz="3500" b="1" dirty="0">
                <a:solidFill>
                  <a:srgbClr val="FF0000"/>
                </a:solidFill>
              </a:rPr>
              <a:t> – </a:t>
            </a:r>
            <a:r>
              <a:rPr lang="vi-VN" sz="3500" b="1" dirty="0" smtClean="0">
                <a:solidFill>
                  <a:srgbClr val="FF0000"/>
                </a:solidFill>
              </a:rPr>
              <a:t>31/12/2023</a:t>
            </a:r>
            <a:endParaRPr lang="vi-VN" sz="3600" b="1" dirty="0" smtClean="0">
              <a:solidFill>
                <a:srgbClr val="FF0000"/>
              </a:solidFill>
            </a:endParaRPr>
          </a:p>
          <a:p>
            <a:endParaRPr lang="en-US" sz="3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658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359228" y="42861"/>
            <a:ext cx="8425543" cy="365126"/>
          </a:xfrm>
        </p:spPr>
        <p:txBody>
          <a:bodyPr/>
          <a:lstStyle/>
          <a:p>
            <a:r>
              <a:rPr lang="vi-VN" sz="2800" dirty="0" smtClean="0"/>
              <a:t>Đối tượng - Mức đóng – Phương thức đóng</a:t>
            </a:r>
            <a:endParaRPr lang="en-US" sz="2800" dirty="0"/>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4</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7" y="612950"/>
            <a:ext cx="8943033" cy="561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52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359228" y="42861"/>
            <a:ext cx="8425543" cy="365126"/>
          </a:xfrm>
        </p:spPr>
        <p:txBody>
          <a:bodyPr/>
          <a:lstStyle/>
          <a:p>
            <a:r>
              <a:rPr lang="vi-VN" sz="2800" dirty="0" smtClean="0"/>
              <a:t>Đối tượng - Mức đóng – Phương thức đóng</a:t>
            </a:r>
            <a:endParaRPr lang="en-US" sz="2800" dirty="0"/>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74" y="562708"/>
            <a:ext cx="8983225" cy="510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30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359228" y="42861"/>
            <a:ext cx="8425543" cy="365126"/>
          </a:xfrm>
        </p:spPr>
        <p:txBody>
          <a:bodyPr/>
          <a:lstStyle/>
          <a:p>
            <a:r>
              <a:rPr lang="vi-VN" sz="2800" dirty="0" smtClean="0"/>
              <a:t>Thủ tục hồ sơ</a:t>
            </a:r>
            <a:endParaRPr lang="en-US" sz="2800" dirty="0"/>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0" y="646758"/>
            <a:ext cx="9071620" cy="176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40" y="2086656"/>
            <a:ext cx="8999660" cy="238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39" y="4471515"/>
            <a:ext cx="8869031" cy="218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05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0" y="42861"/>
            <a:ext cx="9144000" cy="365126"/>
          </a:xfrm>
        </p:spPr>
        <p:txBody>
          <a:bodyPr/>
          <a:lstStyle/>
          <a:p>
            <a:r>
              <a:rPr lang="vi-VN" sz="2800" dirty="0"/>
              <a:t>Nơi đăng ký </a:t>
            </a:r>
            <a:r>
              <a:rPr lang="vi-VN" sz="2800" dirty="0" smtClean="0"/>
              <a:t>KCB </a:t>
            </a:r>
            <a:r>
              <a:rPr lang="vi-VN" sz="2800" dirty="0"/>
              <a:t>ban đầu và thủ tục đi KCB </a:t>
            </a:r>
            <a:r>
              <a:rPr lang="vi-VN" sz="2800" dirty="0" smtClean="0"/>
              <a:t>BHYT</a:t>
            </a:r>
            <a:endParaRPr lang="en-US" sz="2800" dirty="0"/>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4" y="1165608"/>
            <a:ext cx="9043516" cy="43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06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0" y="42861"/>
            <a:ext cx="9144000" cy="365126"/>
          </a:xfrm>
        </p:spPr>
        <p:txBody>
          <a:bodyPr/>
          <a:lstStyle/>
          <a:p>
            <a:r>
              <a:rPr lang="vi-VN" sz="2800" dirty="0"/>
              <a:t>Mức hưởng </a:t>
            </a:r>
            <a:r>
              <a:rPr lang="vi-VN" sz="2800" dirty="0" smtClean="0"/>
              <a:t>BHYT</a:t>
            </a:r>
            <a:endParaRPr lang="en-US" sz="2800" dirty="0"/>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80" y="602902"/>
            <a:ext cx="8922935" cy="510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80" y="5707464"/>
            <a:ext cx="8922935" cy="11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32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965E-7012-788C-227A-96F4262E9B0C}"/>
              </a:ext>
            </a:extLst>
          </p:cNvPr>
          <p:cNvSpPr>
            <a:spLocks noGrp="1"/>
          </p:cNvSpPr>
          <p:nvPr>
            <p:ph type="title"/>
          </p:nvPr>
        </p:nvSpPr>
        <p:spPr>
          <a:xfrm>
            <a:off x="0" y="42861"/>
            <a:ext cx="9144000" cy="365126"/>
          </a:xfrm>
        </p:spPr>
        <p:txBody>
          <a:bodyPr/>
          <a:lstStyle/>
          <a:p>
            <a:r>
              <a:rPr lang="vi-VN" sz="2800" dirty="0"/>
              <a:t>Tra cứu thời hạn sử dụng thẻ </a:t>
            </a:r>
            <a:r>
              <a:rPr lang="vi-VN" sz="2800" dirty="0" smtClean="0"/>
              <a:t>BHYT</a:t>
            </a:r>
            <a:endParaRPr lang="en-US" sz="2800" dirty="0"/>
          </a:p>
        </p:txBody>
      </p:sp>
      <p:sp>
        <p:nvSpPr>
          <p:cNvPr id="4" name="Slide Number Placeholder 3">
            <a:extLst>
              <a:ext uri="{FF2B5EF4-FFF2-40B4-BE49-F238E27FC236}">
                <a16:creationId xmlns:a16="http://schemas.microsoft.com/office/drawing/2014/main" id="{E3239023-953E-79BF-B3AF-C80CC223C9D9}"/>
              </a:ext>
            </a:extLst>
          </p:cNvPr>
          <p:cNvSpPr>
            <a:spLocks noGrp="1"/>
          </p:cNvSpPr>
          <p:nvPr>
            <p:ph type="sldNum" sz="quarter" idx="12"/>
          </p:nvPr>
        </p:nvSpPr>
        <p:spPr/>
        <p:txBody>
          <a:bodyPr/>
          <a:lstStyle/>
          <a:p>
            <a:fld id="{3E8F71FF-0B7F-4111-9667-8BB32963ED45}" type="slidenum">
              <a:rPr lang="en-US" smtClean="0"/>
              <a:t>9</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67" y="633046"/>
            <a:ext cx="8752114" cy="605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5028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20265</TotalTime>
  <Words>1505</Words>
  <Application>Microsoft Office PowerPoint</Application>
  <PresentationFormat>On-screen Show (4:3)</PresentationFormat>
  <Paragraphs>141</Paragraphs>
  <Slides>23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Cambria</vt:lpstr>
      <vt:lpstr>Tahoma</vt:lpstr>
      <vt:lpstr>Times New Roman</vt:lpstr>
      <vt:lpstr>Wingdings</vt:lpstr>
      <vt:lpstr>Custom Design</vt:lpstr>
      <vt:lpstr>Office Theme</vt:lpstr>
      <vt:lpstr>PowerPoint Presentation</vt:lpstr>
      <vt:lpstr>PowerPoint Presentation</vt:lpstr>
      <vt:lpstr>Đối tượng - Mức đóng – Phương thức đóng</vt:lpstr>
      <vt:lpstr>Đối tượng - Mức đóng – Phương thức đóng</vt:lpstr>
      <vt:lpstr>Đối tượng - Mức đóng – Phương thức đóng</vt:lpstr>
      <vt:lpstr>Thủ tục hồ sơ</vt:lpstr>
      <vt:lpstr>Nơi đăng ký KCB ban đầu và thủ tục đi KCB BHYT</vt:lpstr>
      <vt:lpstr>Mức hưởng BHYT</vt:lpstr>
      <vt:lpstr>Tra cứu thời hạn sử dụng thẻ BHYT</vt:lpstr>
      <vt:lpstr>Mức chi thù lao, nội dung chi  và thủ tục thanh toán</vt:lpstr>
      <vt:lpstr>Kết quả BHYT HSSV năm học 2022-2023</vt:lpstr>
      <vt:lpstr>Khen thưởng BHYT HSSV năm học 2022-2023</vt:lpstr>
      <vt:lpstr>PowerPoint Presentation</vt:lpstr>
      <vt:lpstr>Đối tượng, tỉ lệ, điều kiện trích chuyển</vt:lpstr>
      <vt:lpstr>Tình hình trích chuyển kinh phí của năm học 2022-2023</vt:lpstr>
      <vt:lpstr>Tình hình nộp hồ sơ trích kinh phí năm học 2022-2023</vt:lpstr>
      <vt:lpstr>Hồ sơ đề nghị trích chuyển kinh phí CSSKBĐ</vt:lpstr>
      <vt:lpstr>Điều 8 Thông tư 30/2020/TT-BYT</vt:lpstr>
      <vt:lpstr>Công văn số 5446 SYT-NVY ngày 06/7/2023</vt:lpstr>
      <vt:lpstr>Nội dung chi kinh phí CSSKBĐ</vt:lpstr>
      <vt:lpstr>Thanh quyết toán kinh phí CSSKBĐ</vt:lpstr>
      <vt:lpstr>1 số vướng mắc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Home</cp:lastModifiedBy>
  <cp:revision>564</cp:revision>
  <cp:lastPrinted>2023-03-06T10:37:56Z</cp:lastPrinted>
  <dcterms:created xsi:type="dcterms:W3CDTF">2017-10-30T07:39:32Z</dcterms:created>
  <dcterms:modified xsi:type="dcterms:W3CDTF">2023-09-28T01:04:03Z</dcterms:modified>
</cp:coreProperties>
</file>